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82" r:id="rId3"/>
    <p:sldId id="268" r:id="rId4"/>
    <p:sldId id="283" r:id="rId5"/>
    <p:sldId id="300" r:id="rId6"/>
    <p:sldId id="265" r:id="rId7"/>
    <p:sldId id="287" r:id="rId8"/>
    <p:sldId id="257" r:id="rId9"/>
    <p:sldId id="289" r:id="rId10"/>
    <p:sldId id="290" r:id="rId11"/>
    <p:sldId id="302" r:id="rId12"/>
    <p:sldId id="260" r:id="rId13"/>
    <p:sldId id="261" r:id="rId14"/>
    <p:sldId id="262" r:id="rId15"/>
    <p:sldId id="263" r:id="rId16"/>
    <p:sldId id="297" r:id="rId17"/>
    <p:sldId id="298" r:id="rId18"/>
    <p:sldId id="266" r:id="rId19"/>
    <p:sldId id="267" r:id="rId20"/>
    <p:sldId id="277" r:id="rId21"/>
    <p:sldId id="273" r:id="rId22"/>
    <p:sldId id="276" r:id="rId23"/>
    <p:sldId id="270" r:id="rId24"/>
    <p:sldId id="299" r:id="rId25"/>
    <p:sldId id="291" r:id="rId26"/>
    <p:sldId id="292" r:id="rId27"/>
    <p:sldId id="258" r:id="rId28"/>
    <p:sldId id="293" r:id="rId29"/>
    <p:sldId id="294" r:id="rId30"/>
    <p:sldId id="295" r:id="rId31"/>
    <p:sldId id="296" r:id="rId32"/>
    <p:sldId id="301" r:id="rId33"/>
    <p:sldId id="25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265" autoAdjust="0"/>
    <p:restoredTop sz="93246" autoAdjust="0"/>
  </p:normalViewPr>
  <p:slideViewPr>
    <p:cSldViewPr snapToGrid="0">
      <p:cViewPr varScale="1">
        <p:scale>
          <a:sx n="104" d="100"/>
          <a:sy n="104" d="100"/>
        </p:scale>
        <p:origin x="269" y="86"/>
      </p:cViewPr>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4B02C-DB77-482B-B9E7-37F62CE11D48}" type="datetimeFigureOut">
              <a:rPr lang="uk-UA" smtClean="0"/>
              <a:t>22.04.2025</a:t>
            </a:fld>
            <a:endParaRPr lang="uk-UA"/>
          </a:p>
        </p:txBody>
      </p:sp>
      <p:sp>
        <p:nvSpPr>
          <p:cNvPr id="4" name="Місце для зображення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2B74F-8F73-42C7-BEBA-075AC7905B81}" type="slidenum">
              <a:rPr lang="uk-UA" smtClean="0"/>
              <a:t>‹#›</a:t>
            </a:fld>
            <a:endParaRPr lang="uk-UA"/>
          </a:p>
        </p:txBody>
      </p:sp>
    </p:spTree>
    <p:extLst>
      <p:ext uri="{BB962C8B-B14F-4D97-AF65-F5344CB8AC3E}">
        <p14:creationId xmlns:p14="http://schemas.microsoft.com/office/powerpoint/2010/main" val="329059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en-GB" dirty="0"/>
              <a:t>Ihor </a:t>
            </a:r>
            <a:r>
              <a:rPr lang="en-GB" dirty="0" err="1"/>
              <a:t>Arefiev</a:t>
            </a:r>
            <a:r>
              <a:rPr lang="uk-UA" dirty="0"/>
              <a:t> ментор</a:t>
            </a:r>
          </a:p>
        </p:txBody>
      </p:sp>
      <p:sp>
        <p:nvSpPr>
          <p:cNvPr id="4" name="Місце для номера слайда 3"/>
          <p:cNvSpPr>
            <a:spLocks noGrp="1"/>
          </p:cNvSpPr>
          <p:nvPr>
            <p:ph type="sldNum" sz="quarter" idx="5"/>
          </p:nvPr>
        </p:nvSpPr>
        <p:spPr/>
        <p:txBody>
          <a:bodyPr/>
          <a:lstStyle/>
          <a:p>
            <a:fld id="{14B2B74F-8F73-42C7-BEBA-075AC7905B81}" type="slidenum">
              <a:rPr lang="uk-UA" smtClean="0"/>
              <a:t>1</a:t>
            </a:fld>
            <a:endParaRPr lang="uk-UA"/>
          </a:p>
        </p:txBody>
      </p:sp>
    </p:spTree>
    <p:extLst>
      <p:ext uri="{BB962C8B-B14F-4D97-AF65-F5344CB8AC3E}">
        <p14:creationId xmlns:p14="http://schemas.microsoft.com/office/powerpoint/2010/main" val="51225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F29F9-3BDD-4CD8-1ED3-39EBE0F946DB}"/>
            </a:ext>
          </a:extLst>
        </p:cNvPr>
        <p:cNvGrpSpPr/>
        <p:nvPr/>
      </p:nvGrpSpPr>
      <p:grpSpPr>
        <a:xfrm>
          <a:off x="0" y="0"/>
          <a:ext cx="0" cy="0"/>
          <a:chOff x="0" y="0"/>
          <a:chExt cx="0" cy="0"/>
        </a:xfrm>
      </p:grpSpPr>
      <p:sp>
        <p:nvSpPr>
          <p:cNvPr id="2" name="Місце для зображення 1">
            <a:extLst>
              <a:ext uri="{FF2B5EF4-FFF2-40B4-BE49-F238E27FC236}">
                <a16:creationId xmlns:a16="http://schemas.microsoft.com/office/drawing/2014/main" id="{9DBAE2C8-2A2A-16C2-3F61-C830A30AFF9E}"/>
              </a:ext>
            </a:extLst>
          </p:cNvPr>
          <p:cNvSpPr>
            <a:spLocks noGrp="1" noRot="1" noChangeAspect="1"/>
          </p:cNvSpPr>
          <p:nvPr>
            <p:ph type="sldImg"/>
          </p:nvPr>
        </p:nvSpPr>
        <p:spPr/>
      </p:sp>
      <p:sp>
        <p:nvSpPr>
          <p:cNvPr id="3" name="Місце для нотаток 2">
            <a:extLst>
              <a:ext uri="{FF2B5EF4-FFF2-40B4-BE49-F238E27FC236}">
                <a16:creationId xmlns:a16="http://schemas.microsoft.com/office/drawing/2014/main" id="{25B8D33E-3143-8AE9-107A-95BE887A448B}"/>
              </a:ext>
            </a:extLst>
          </p:cNvPr>
          <p:cNvSpPr>
            <a:spLocks noGrp="1"/>
          </p:cNvSpPr>
          <p:nvPr>
            <p:ph type="body" idx="1"/>
          </p:nvPr>
        </p:nvSpPr>
        <p:spPr/>
        <p:txBody>
          <a:bodyPr/>
          <a:lstStyle/>
          <a:p>
            <a:r>
              <a:rPr lang="en-GB" dirty="0"/>
              <a:t>Overall design </a:t>
            </a:r>
            <a:r>
              <a:rPr lang="en-GB" dirty="0">
                <a:effectLst/>
              </a:rPr>
              <a:t>Four male C57BL/6N and C3H/</a:t>
            </a:r>
            <a:r>
              <a:rPr lang="en-GB" dirty="0" err="1">
                <a:effectLst/>
              </a:rPr>
              <a:t>HeN</a:t>
            </a:r>
            <a:r>
              <a:rPr lang="en-GB" dirty="0">
                <a:effectLst/>
              </a:rPr>
              <a:t> mice (two for each strain) were split into control and radiation groups, with one mouse in each group for each strain. For the radiation group, mice were exposed to a single dose of 20 </a:t>
            </a:r>
            <a:r>
              <a:rPr lang="en-GB" dirty="0" err="1">
                <a:effectLst/>
              </a:rPr>
              <a:t>gray</a:t>
            </a:r>
            <a:r>
              <a:rPr lang="en-GB" dirty="0">
                <a:effectLst/>
              </a:rPr>
              <a:t> (Gy) at a dose rate of 153.56 </a:t>
            </a:r>
            <a:r>
              <a:rPr lang="en-GB" dirty="0" err="1">
                <a:effectLst/>
              </a:rPr>
              <a:t>cGy</a:t>
            </a:r>
            <a:r>
              <a:rPr lang="en-GB" dirty="0">
                <a:effectLst/>
              </a:rPr>
              <a:t>/min on the thoraces to induce lung injury in vivo. The mice were sacrificed 1 day after irradiation, and the lungs were collected for experiments.</a:t>
            </a:r>
          </a:p>
          <a:p>
            <a:r>
              <a:rPr lang="en-GB" dirty="0"/>
              <a:t>Radiation-induced lung injury (RILI) is the most common complication associated with chest </a:t>
            </a:r>
            <a:r>
              <a:rPr lang="en-GB" dirty="0" err="1"/>
              <a:t>tumors</a:t>
            </a:r>
            <a:r>
              <a:rPr lang="en-GB" dirty="0"/>
              <a:t>, such as lung and breast cancers, after radiotherapy; however, the pathogenic mechanisms are </a:t>
            </a:r>
            <a:r>
              <a:rPr lang="en-GB" dirty="0" err="1"/>
              <a:t>unclear.Here</a:t>
            </a:r>
            <a:r>
              <a:rPr lang="en-GB" dirty="0"/>
              <a:t>, a single-cell transcriptome map was established in a mouse model of acute RILI. In total, 18,500 single-cell transcripts were generated, and 10 major cell types were identified. The heterogeneity and radiosensitivity of each cell type or subtype in the lung tissues during the acute stage were revealed. It was found that immune cells had higher radiosensitivity than stromal cells. Immune cells were highly heterogeneous in terms of radiosensitivity, while some immune cells had the characteristics of radiation resistance. Two groups of radiation-induced Cd8+Mki67+ T cells and Cd4+Cxcr6+ helper T cells were identified. In summary, This study investigated the dynamic changes in the cellular microenvironment during acute lung injury.</a:t>
            </a:r>
            <a:endParaRPr lang="uk-UA" dirty="0"/>
          </a:p>
        </p:txBody>
      </p:sp>
      <p:sp>
        <p:nvSpPr>
          <p:cNvPr id="4" name="Місце для номера слайда 3">
            <a:extLst>
              <a:ext uri="{FF2B5EF4-FFF2-40B4-BE49-F238E27FC236}">
                <a16:creationId xmlns:a16="http://schemas.microsoft.com/office/drawing/2014/main" id="{E108DA69-54B6-BF3B-F1E6-0A0BBE583CA9}"/>
              </a:ext>
            </a:extLst>
          </p:cNvPr>
          <p:cNvSpPr>
            <a:spLocks noGrp="1"/>
          </p:cNvSpPr>
          <p:nvPr>
            <p:ph type="sldNum" sz="quarter" idx="5"/>
          </p:nvPr>
        </p:nvSpPr>
        <p:spPr/>
        <p:txBody>
          <a:bodyPr/>
          <a:lstStyle/>
          <a:p>
            <a:fld id="{14B2B74F-8F73-42C7-BEBA-075AC7905B81}" type="slidenum">
              <a:rPr lang="uk-UA" smtClean="0"/>
              <a:t>2</a:t>
            </a:fld>
            <a:endParaRPr lang="uk-UA"/>
          </a:p>
        </p:txBody>
      </p:sp>
    </p:spTree>
    <p:extLst>
      <p:ext uri="{BB962C8B-B14F-4D97-AF65-F5344CB8AC3E}">
        <p14:creationId xmlns:p14="http://schemas.microsoft.com/office/powerpoint/2010/main" val="1047809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uk-UA"/>
              <a:t>Клацніть, щоб редагувати стиль зразка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uk-UA"/>
              <a:t>Клацніть, щоб редагувати стиль зразка підзаголовка</a:t>
            </a:r>
            <a:endParaRPr lang="en-US" dirty="0"/>
          </a:p>
        </p:txBody>
      </p:sp>
      <p:sp>
        <p:nvSpPr>
          <p:cNvPr id="4" name="Date Placeholder 3"/>
          <p:cNvSpPr>
            <a:spLocks noGrp="1"/>
          </p:cNvSpPr>
          <p:nvPr>
            <p:ph type="dt" sz="half" idx="10"/>
          </p:nvPr>
        </p:nvSpPr>
        <p:spPr/>
        <p:txBody>
          <a:bodyPr/>
          <a:lstStyle/>
          <a:p>
            <a:fld id="{E48C478C-27B1-4ADC-9DBD-3768F4EF4F65}" type="datetimeFigureOut">
              <a:rPr lang="uk-UA" smtClean="0"/>
              <a:t>22.04.2025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182856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p:txBody>
          <a:bodyPr vert="eaVe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E48C478C-27B1-4ADC-9DBD-3768F4EF4F65}" type="datetimeFigureOut">
              <a:rPr lang="uk-UA" smtClean="0"/>
              <a:t>22.04.2025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1342584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E48C478C-27B1-4ADC-9DBD-3768F4EF4F65}" type="datetimeFigureOut">
              <a:rPr lang="uk-UA" smtClean="0"/>
              <a:t>22.04.2025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2658053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Назва та вмі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E48C478C-27B1-4ADC-9DBD-3768F4EF4F65}" type="datetimeFigureOut">
              <a:rPr lang="uk-UA" smtClean="0"/>
              <a:t>22.04.2025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287267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Назва розділу">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uk-UA"/>
              <a:t>Клацніть, щоб відредагувати стилі зразків тексту</a:t>
            </a:r>
          </a:p>
        </p:txBody>
      </p:sp>
      <p:sp>
        <p:nvSpPr>
          <p:cNvPr id="4" name="Date Placeholder 3"/>
          <p:cNvSpPr>
            <a:spLocks noGrp="1"/>
          </p:cNvSpPr>
          <p:nvPr>
            <p:ph type="dt" sz="half" idx="10"/>
          </p:nvPr>
        </p:nvSpPr>
        <p:spPr/>
        <p:txBody>
          <a:bodyPr/>
          <a:lstStyle/>
          <a:p>
            <a:fld id="{E48C478C-27B1-4ADC-9DBD-3768F4EF4F65}" type="datetimeFigureOut">
              <a:rPr lang="uk-UA" smtClean="0"/>
              <a:t>22.04.2025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48499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Date Placeholder 4"/>
          <p:cNvSpPr>
            <a:spLocks noGrp="1"/>
          </p:cNvSpPr>
          <p:nvPr>
            <p:ph type="dt" sz="half" idx="10"/>
          </p:nvPr>
        </p:nvSpPr>
        <p:spPr/>
        <p:txBody>
          <a:bodyPr/>
          <a:lstStyle/>
          <a:p>
            <a:fld id="{E48C478C-27B1-4ADC-9DBD-3768F4EF4F65}" type="datetimeFigureOut">
              <a:rPr lang="uk-UA" smtClean="0"/>
              <a:t>22.04.2025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1548392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4" name="Content Placeholder 3"/>
          <p:cNvSpPr>
            <a:spLocks noGrp="1"/>
          </p:cNvSpPr>
          <p:nvPr>
            <p:ph sz="half" idx="2"/>
          </p:nvPr>
        </p:nvSpPr>
        <p:spPr>
          <a:xfrm>
            <a:off x="629842" y="2505075"/>
            <a:ext cx="3868340" cy="368458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6" name="Content Placeholder 5"/>
          <p:cNvSpPr>
            <a:spLocks noGrp="1"/>
          </p:cNvSpPr>
          <p:nvPr>
            <p:ph sz="quarter" idx="4"/>
          </p:nvPr>
        </p:nvSpPr>
        <p:spPr>
          <a:xfrm>
            <a:off x="4629150" y="2505075"/>
            <a:ext cx="3887391" cy="368458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7" name="Date Placeholder 6"/>
          <p:cNvSpPr>
            <a:spLocks noGrp="1"/>
          </p:cNvSpPr>
          <p:nvPr>
            <p:ph type="dt" sz="half" idx="10"/>
          </p:nvPr>
        </p:nvSpPr>
        <p:spPr/>
        <p:txBody>
          <a:bodyPr/>
          <a:lstStyle/>
          <a:p>
            <a:fld id="{E48C478C-27B1-4ADC-9DBD-3768F4EF4F65}" type="datetimeFigureOut">
              <a:rPr lang="uk-UA" smtClean="0"/>
              <a:t>22.04.2025</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2011900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Date Placeholder 2"/>
          <p:cNvSpPr>
            <a:spLocks noGrp="1"/>
          </p:cNvSpPr>
          <p:nvPr>
            <p:ph type="dt" sz="half" idx="10"/>
          </p:nvPr>
        </p:nvSpPr>
        <p:spPr/>
        <p:txBody>
          <a:bodyPr/>
          <a:lstStyle/>
          <a:p>
            <a:fld id="{E48C478C-27B1-4ADC-9DBD-3768F4EF4F65}" type="datetimeFigureOut">
              <a:rPr lang="uk-UA" smtClean="0"/>
              <a:t>22.04.2025</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3487292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8C478C-27B1-4ADC-9DBD-3768F4EF4F65}" type="datetimeFigureOut">
              <a:rPr lang="uk-UA" smtClean="0"/>
              <a:t>22.04.2025</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2911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E48C478C-27B1-4ADC-9DBD-3768F4EF4F65}" type="datetimeFigureOut">
              <a:rPr lang="uk-UA" smtClean="0"/>
              <a:t>22.04.2025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914592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і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uk-UA"/>
              <a:t>Клацніть, щоб редагувати стиль зразка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uk-UA"/>
              <a:t>Клацніть піктограму, щоб додати зображення</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E48C478C-27B1-4ADC-9DBD-3768F4EF4F65}" type="datetimeFigureOut">
              <a:rPr lang="uk-UA" smtClean="0"/>
              <a:t>22.04.2025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48FBF01C-7C3F-4E97-8948-9E561F755577}" type="slidenum">
              <a:rPr lang="uk-UA" smtClean="0"/>
              <a:t>‹#›</a:t>
            </a:fld>
            <a:endParaRPr lang="uk-UA"/>
          </a:p>
        </p:txBody>
      </p:sp>
    </p:spTree>
    <p:extLst>
      <p:ext uri="{BB962C8B-B14F-4D97-AF65-F5344CB8AC3E}">
        <p14:creationId xmlns:p14="http://schemas.microsoft.com/office/powerpoint/2010/main" val="405830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8C478C-27B1-4ADC-9DBD-3768F4EF4F65}" type="datetimeFigureOut">
              <a:rPr lang="uk-UA" smtClean="0"/>
              <a:t>22.04.2025</a:t>
            </a:fld>
            <a:endParaRPr lang="uk-U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uk-U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BF01C-7C3F-4E97-8948-9E561F755577}" type="slidenum">
              <a:rPr lang="uk-UA" smtClean="0"/>
              <a:t>‹#›</a:t>
            </a:fld>
            <a:endParaRPr lang="uk-UA"/>
          </a:p>
        </p:txBody>
      </p:sp>
    </p:spTree>
    <p:extLst>
      <p:ext uri="{BB962C8B-B14F-4D97-AF65-F5344CB8AC3E}">
        <p14:creationId xmlns:p14="http://schemas.microsoft.com/office/powerpoint/2010/main" val="1064942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png"/><Relationship Id="rId3" Type="http://schemas.openxmlformats.org/officeDocument/2006/relationships/image" Target="../media/image43.emf"/><Relationship Id="rId7" Type="http://schemas.openxmlformats.org/officeDocument/2006/relationships/image" Target="../media/image47.emf"/><Relationship Id="rId12" Type="http://schemas.openxmlformats.org/officeDocument/2006/relationships/image" Target="../media/image52.png"/><Relationship Id="rId2" Type="http://schemas.openxmlformats.org/officeDocument/2006/relationships/image" Target="../media/image42.emf"/><Relationship Id="rId1" Type="http://schemas.openxmlformats.org/officeDocument/2006/relationships/slideLayout" Target="../slideLayouts/slideLayout7.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 Id="rId1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4.jp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8.png"/><Relationship Id="rId39" Type="http://schemas.openxmlformats.org/officeDocument/2006/relationships/image" Target="../media/image91.png"/><Relationship Id="rId3" Type="http://schemas.openxmlformats.org/officeDocument/2006/relationships/image" Target="../media/image56.png"/><Relationship Id="rId21" Type="http://schemas.openxmlformats.org/officeDocument/2006/relationships/image" Target="../media/image74.png"/><Relationship Id="rId34" Type="http://schemas.openxmlformats.org/officeDocument/2006/relationships/image" Target="../media/image86.png"/><Relationship Id="rId42" Type="http://schemas.openxmlformats.org/officeDocument/2006/relationships/image" Target="../media/image9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7.png"/><Relationship Id="rId33" Type="http://schemas.openxmlformats.org/officeDocument/2006/relationships/image" Target="../media/image85.png"/><Relationship Id="rId38" Type="http://schemas.openxmlformats.org/officeDocument/2006/relationships/image" Target="../media/image90.png"/><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81.png"/><Relationship Id="rId41"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89.png"/><Relationship Id="rId40" Type="http://schemas.openxmlformats.org/officeDocument/2006/relationships/image" Target="../media/image92.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5.png"/><Relationship Id="rId28" Type="http://schemas.openxmlformats.org/officeDocument/2006/relationships/image" Target="../media/image80.png"/><Relationship Id="rId36" Type="http://schemas.openxmlformats.org/officeDocument/2006/relationships/image" Target="../media/image88.png"/><Relationship Id="rId10" Type="http://schemas.openxmlformats.org/officeDocument/2006/relationships/image" Target="../media/image63.png"/><Relationship Id="rId19" Type="http://schemas.openxmlformats.org/officeDocument/2006/relationships/image" Target="../media/image72.png"/><Relationship Id="rId31" Type="http://schemas.openxmlformats.org/officeDocument/2006/relationships/image" Target="../media/image8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53.png"/><Relationship Id="rId27" Type="http://schemas.openxmlformats.org/officeDocument/2006/relationships/image" Target="../media/image79.png"/><Relationship Id="rId30" Type="http://schemas.openxmlformats.org/officeDocument/2006/relationships/image" Target="../media/image82.png"/><Relationship Id="rId35" Type="http://schemas.openxmlformats.org/officeDocument/2006/relationships/image" Target="../media/image87.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ncbi.nlm.nih.gov/geo/query/acc.cgi?acc=GSE206426" TargetMode="External"/><Relationship Id="rId2" Type="http://schemas.openxmlformats.org/officeDocument/2006/relationships/hyperlink" Target="https://datadryad.org/dataset/doi:10.5061/dryad.b2rbnzsp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o/query/acc.cgi?acc=GSE206426"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F1771B-6163-BACD-D588-0446B05E8B57}"/>
              </a:ext>
            </a:extLst>
          </p:cNvPr>
          <p:cNvSpPr>
            <a:spLocks noGrp="1"/>
          </p:cNvSpPr>
          <p:nvPr>
            <p:ph type="ctrTitle"/>
          </p:nvPr>
        </p:nvSpPr>
        <p:spPr>
          <a:xfrm>
            <a:off x="463216" y="976030"/>
            <a:ext cx="8217568" cy="3016210"/>
          </a:xfrm>
        </p:spPr>
        <p:txBody>
          <a:bodyPr wrap="square">
            <a:spAutoFit/>
          </a:bodyPr>
          <a:lstStyle/>
          <a:p>
            <a:pPr>
              <a:lnSpc>
                <a:spcPct val="100000"/>
              </a:lnSpc>
              <a:spcBef>
                <a:spcPts val="1200"/>
              </a:spcBef>
              <a:spcAft>
                <a:spcPts val="600"/>
              </a:spcAft>
            </a:pPr>
            <a:r>
              <a:rPr lang="uk-UA" sz="4400" b="1" dirty="0">
                <a:latin typeface="Arial" panose="020B0604020202020204" pitchFamily="34" charset="0"/>
                <a:cs typeface="Arial" panose="020B0604020202020204" pitchFamily="34" charset="0"/>
              </a:rPr>
              <a:t>Дослідження змін, спричинених опроміненням</a:t>
            </a:r>
            <a:br>
              <a:rPr lang="en-GB" sz="1000" b="1" dirty="0">
                <a:latin typeface="Arial" panose="020B0604020202020204" pitchFamily="34" charset="0"/>
                <a:cs typeface="Arial" panose="020B0604020202020204" pitchFamily="34" charset="0"/>
              </a:rPr>
            </a:br>
            <a:br>
              <a:rPr lang="en-GB" sz="1000" b="1" dirty="0">
                <a:latin typeface="Arial" panose="020B0604020202020204" pitchFamily="34" charset="0"/>
                <a:cs typeface="Arial" panose="020B0604020202020204" pitchFamily="34" charset="0"/>
              </a:rPr>
            </a:br>
            <a:r>
              <a:rPr lang="en-GB" sz="2800" dirty="0">
                <a:latin typeface="Arial" panose="020B0604020202020204" pitchFamily="34" charset="0"/>
                <a:cs typeface="Arial" panose="020B0604020202020204" pitchFamily="34" charset="0"/>
              </a:rPr>
              <a:t>(</a:t>
            </a:r>
            <a:r>
              <a:rPr lang="en-GB" sz="2800" dirty="0" err="1">
                <a:latin typeface="Arial" panose="020B0604020202020204" pitchFamily="34" charset="0"/>
                <a:cs typeface="Arial" panose="020B0604020202020204" pitchFamily="34" charset="0"/>
              </a:rPr>
              <a:t>scRNA</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seq</a:t>
            </a:r>
            <a:r>
              <a:rPr lang="en-GB" sz="2800" dirty="0">
                <a:latin typeface="Arial" panose="020B0604020202020204" pitchFamily="34" charset="0"/>
                <a:cs typeface="Arial" panose="020B0604020202020204" pitchFamily="34" charset="0"/>
              </a:rPr>
              <a:t> analysis)</a:t>
            </a:r>
            <a:br>
              <a:rPr lang="en-GB" sz="2800" dirty="0">
                <a:latin typeface="Arial" panose="020B0604020202020204" pitchFamily="34" charset="0"/>
                <a:cs typeface="Arial" panose="020B0604020202020204" pitchFamily="34" charset="0"/>
              </a:rPr>
            </a:br>
            <a:br>
              <a:rPr lang="uk-UA" sz="3200" dirty="0">
                <a:latin typeface="Arial" panose="020B0604020202020204" pitchFamily="34" charset="0"/>
                <a:cs typeface="Arial" panose="020B0604020202020204" pitchFamily="34" charset="0"/>
              </a:rPr>
            </a:br>
            <a:r>
              <a:rPr lang="en-GB" sz="3200" dirty="0">
                <a:latin typeface="Arial" panose="020B0604020202020204" pitchFamily="34" charset="0"/>
                <a:cs typeface="Arial" panose="020B0604020202020204" pitchFamily="34" charset="0"/>
              </a:rPr>
              <a:t>Team 7</a:t>
            </a:r>
            <a:endParaRPr lang="uk-UA" sz="1800" dirty="0">
              <a:latin typeface="Arial" panose="020B0604020202020204" pitchFamily="34" charset="0"/>
              <a:cs typeface="Arial" panose="020B0604020202020204" pitchFamily="34" charset="0"/>
            </a:endParaRPr>
          </a:p>
        </p:txBody>
      </p:sp>
      <p:sp>
        <p:nvSpPr>
          <p:cNvPr id="3" name="Підзаголовок 2">
            <a:extLst>
              <a:ext uri="{FF2B5EF4-FFF2-40B4-BE49-F238E27FC236}">
                <a16:creationId xmlns:a16="http://schemas.microsoft.com/office/drawing/2014/main" id="{C2D3C593-DCFB-29B9-A4AC-7FF211466670}"/>
              </a:ext>
            </a:extLst>
          </p:cNvPr>
          <p:cNvSpPr>
            <a:spLocks noGrp="1"/>
          </p:cNvSpPr>
          <p:nvPr>
            <p:ph type="subTitle" idx="1"/>
          </p:nvPr>
        </p:nvSpPr>
        <p:spPr>
          <a:xfrm>
            <a:off x="2432384" y="4373865"/>
            <a:ext cx="4279232" cy="2395528"/>
          </a:xfrm>
        </p:spPr>
        <p:txBody>
          <a:bodyPr wrap="square">
            <a:spAutoFit/>
          </a:bodyPr>
          <a:lstStyle/>
          <a:p>
            <a:r>
              <a:rPr lang="en-GB" sz="2000" i="1" dirty="0">
                <a:latin typeface="Arial" panose="020B0604020202020204" pitchFamily="34" charset="0"/>
                <a:cs typeface="Arial" panose="020B0604020202020204" pitchFamily="34" charset="0"/>
              </a:rPr>
              <a:t>Anna </a:t>
            </a:r>
            <a:r>
              <a:rPr lang="en-GB" sz="2000" i="1" dirty="0" err="1">
                <a:latin typeface="Arial" panose="020B0604020202020204" pitchFamily="34" charset="0"/>
                <a:cs typeface="Arial" panose="020B0604020202020204" pitchFamily="34" charset="0"/>
              </a:rPr>
              <a:t>Yatsyshyna</a:t>
            </a:r>
            <a:endParaRPr lang="en-GB" sz="2000" i="1" dirty="0">
              <a:latin typeface="Arial" panose="020B0604020202020204" pitchFamily="34" charset="0"/>
              <a:cs typeface="Arial" panose="020B0604020202020204" pitchFamily="34" charset="0"/>
            </a:endParaRPr>
          </a:p>
          <a:p>
            <a:r>
              <a:rPr lang="en-GB" sz="2000" i="1" dirty="0">
                <a:latin typeface="Arial" panose="020B0604020202020204" pitchFamily="34" charset="0"/>
                <a:cs typeface="Arial" panose="020B0604020202020204" pitchFamily="34" charset="0"/>
              </a:rPr>
              <a:t>Anastasiia </a:t>
            </a:r>
            <a:r>
              <a:rPr lang="en-GB" sz="2000" i="1" dirty="0" err="1">
                <a:latin typeface="Arial" panose="020B0604020202020204" pitchFamily="34" charset="0"/>
                <a:cs typeface="Arial" panose="020B0604020202020204" pitchFamily="34" charset="0"/>
              </a:rPr>
              <a:t>Boshtova</a:t>
            </a:r>
            <a:endParaRPr lang="en-GB" sz="2000" i="1" dirty="0">
              <a:latin typeface="Arial" panose="020B0604020202020204" pitchFamily="34" charset="0"/>
              <a:cs typeface="Arial" panose="020B0604020202020204" pitchFamily="34" charset="0"/>
            </a:endParaRPr>
          </a:p>
          <a:p>
            <a:r>
              <a:rPr lang="en-GB" sz="2000" i="1" dirty="0">
                <a:latin typeface="Arial" panose="020B0604020202020204" pitchFamily="34" charset="0"/>
                <a:cs typeface="Arial" panose="020B0604020202020204" pitchFamily="34" charset="0"/>
              </a:rPr>
              <a:t>Dmytro </a:t>
            </a:r>
            <a:r>
              <a:rPr lang="en-GB" sz="2000" i="1" dirty="0" err="1">
                <a:latin typeface="Arial" panose="020B0604020202020204" pitchFamily="34" charset="0"/>
                <a:cs typeface="Arial" panose="020B0604020202020204" pitchFamily="34" charset="0"/>
              </a:rPr>
              <a:t>Aleksandrovych</a:t>
            </a:r>
            <a:endParaRPr lang="en-GB" sz="2000" i="1" dirty="0">
              <a:latin typeface="Arial" panose="020B0604020202020204" pitchFamily="34" charset="0"/>
              <a:cs typeface="Arial" panose="020B0604020202020204" pitchFamily="34" charset="0"/>
            </a:endParaRPr>
          </a:p>
          <a:p>
            <a:r>
              <a:rPr lang="en-GB" sz="2000" i="1" dirty="0">
                <a:latin typeface="Arial" panose="020B0604020202020204" pitchFamily="34" charset="0"/>
                <a:cs typeface="Arial" panose="020B0604020202020204" pitchFamily="34" charset="0"/>
              </a:rPr>
              <a:t>Mariia </a:t>
            </a:r>
            <a:r>
              <a:rPr lang="en-GB" sz="2000" i="1" dirty="0" err="1">
                <a:latin typeface="Arial" panose="020B0604020202020204" pitchFamily="34" charset="0"/>
                <a:cs typeface="Arial" panose="020B0604020202020204" pitchFamily="34" charset="0"/>
              </a:rPr>
              <a:t>Grandova</a:t>
            </a:r>
            <a:endParaRPr lang="en-GB" sz="2000" i="1" dirty="0">
              <a:latin typeface="Arial" panose="020B0604020202020204" pitchFamily="34" charset="0"/>
              <a:cs typeface="Arial" panose="020B0604020202020204" pitchFamily="34" charset="0"/>
            </a:endParaRPr>
          </a:p>
          <a:p>
            <a:r>
              <a:rPr lang="en-GB" sz="2000" i="1" dirty="0">
                <a:latin typeface="Arial" panose="020B0604020202020204" pitchFamily="34" charset="0"/>
                <a:cs typeface="Arial" panose="020B0604020202020204" pitchFamily="34" charset="0"/>
              </a:rPr>
              <a:t>Zarina </a:t>
            </a:r>
            <a:r>
              <a:rPr lang="en-GB" sz="2000" i="1" dirty="0" err="1">
                <a:latin typeface="Arial" panose="020B0604020202020204" pitchFamily="34" charset="0"/>
                <a:cs typeface="Arial" panose="020B0604020202020204" pitchFamily="34" charset="0"/>
              </a:rPr>
              <a:t>Nidoieva</a:t>
            </a:r>
            <a:endParaRPr lang="en-GB" sz="2000" i="1" dirty="0">
              <a:latin typeface="Arial" panose="020B0604020202020204" pitchFamily="34" charset="0"/>
              <a:cs typeface="Arial" panose="020B0604020202020204" pitchFamily="34" charset="0"/>
            </a:endParaRPr>
          </a:p>
          <a:p>
            <a:r>
              <a:rPr lang="en-GB" sz="2000" i="1" dirty="0">
                <a:latin typeface="Arial" panose="020B0604020202020204" pitchFamily="34" charset="0"/>
                <a:cs typeface="Arial" panose="020B0604020202020204" pitchFamily="34" charset="0"/>
              </a:rPr>
              <a:t>Ihor </a:t>
            </a:r>
            <a:r>
              <a:rPr lang="en-GB" sz="2000" i="1" dirty="0" err="1">
                <a:latin typeface="Arial" panose="020B0604020202020204" pitchFamily="34" charset="0"/>
                <a:cs typeface="Arial" panose="020B0604020202020204" pitchFamily="34" charset="0"/>
              </a:rPr>
              <a:t>Arefiev</a:t>
            </a:r>
            <a:r>
              <a:rPr lang="en-GB" sz="2000" i="1" dirty="0">
                <a:latin typeface="Arial" panose="020B0604020202020204" pitchFamily="34" charset="0"/>
                <a:cs typeface="Arial" panose="020B0604020202020204" pitchFamily="34" charset="0"/>
              </a:rPr>
              <a:t> (</a:t>
            </a:r>
            <a:r>
              <a:rPr lang="uk-UA" sz="2000" i="1" dirty="0">
                <a:latin typeface="Arial" panose="020B0604020202020204" pitchFamily="34" charset="0"/>
                <a:cs typeface="Arial" panose="020B0604020202020204" pitchFamily="34" charset="0"/>
              </a:rPr>
              <a:t>куратор групи)</a:t>
            </a:r>
            <a:endParaRPr lang="en-GB"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498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B018489-6D4E-7AAD-56B6-AAEBB4CC982E}"/>
              </a:ext>
            </a:extLst>
          </p:cNvPr>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_classes\DAAD2025_course_single_cell_analysis\MG\roundC57C.png"/>
          <p:cNvPicPr>
            <a:picLocks noChangeAspect="1" noChangeArrowheads="1"/>
          </p:cNvPicPr>
          <p:nvPr/>
        </p:nvPicPr>
        <p:blipFill>
          <a:blip r:embed="rId2" cstate="print"/>
          <a:srcRect/>
          <a:stretch>
            <a:fillRect/>
          </a:stretch>
        </p:blipFill>
        <p:spPr bwMode="auto">
          <a:xfrm>
            <a:off x="0" y="0"/>
            <a:ext cx="4554462" cy="2743200"/>
          </a:xfrm>
          <a:prstGeom prst="rect">
            <a:avLst/>
          </a:prstGeom>
          <a:noFill/>
        </p:spPr>
      </p:pic>
      <p:pic>
        <p:nvPicPr>
          <p:cNvPr id="1027" name="Picture 3" descr="F:\R_classes\DAAD2025_course_single_cell_analysis\MG\roundC57E.png"/>
          <p:cNvPicPr>
            <a:picLocks noChangeAspect="1" noChangeArrowheads="1"/>
          </p:cNvPicPr>
          <p:nvPr/>
        </p:nvPicPr>
        <p:blipFill>
          <a:blip r:embed="rId3" cstate="print"/>
          <a:srcRect/>
          <a:stretch>
            <a:fillRect/>
          </a:stretch>
        </p:blipFill>
        <p:spPr bwMode="auto">
          <a:xfrm>
            <a:off x="4267200" y="0"/>
            <a:ext cx="4876800" cy="2895600"/>
          </a:xfrm>
          <a:prstGeom prst="rect">
            <a:avLst/>
          </a:prstGeom>
          <a:noFill/>
        </p:spPr>
      </p:pic>
      <p:pic>
        <p:nvPicPr>
          <p:cNvPr id="1028" name="Picture 4" descr="F:\R_classes\DAAD2025_course_single_cell_analysis\MG\roundC3HC.png"/>
          <p:cNvPicPr>
            <a:picLocks noChangeAspect="1" noChangeArrowheads="1"/>
          </p:cNvPicPr>
          <p:nvPr/>
        </p:nvPicPr>
        <p:blipFill>
          <a:blip r:embed="rId4" cstate="print"/>
          <a:srcRect/>
          <a:stretch>
            <a:fillRect/>
          </a:stretch>
        </p:blipFill>
        <p:spPr bwMode="auto">
          <a:xfrm>
            <a:off x="0" y="3886200"/>
            <a:ext cx="4807488" cy="2971800"/>
          </a:xfrm>
          <a:prstGeom prst="rect">
            <a:avLst/>
          </a:prstGeom>
          <a:noFill/>
        </p:spPr>
      </p:pic>
      <p:pic>
        <p:nvPicPr>
          <p:cNvPr id="1029" name="Picture 5" descr="F:\R_classes\DAAD2025_course_single_cell_analysis\MG\roundC3HE.png"/>
          <p:cNvPicPr>
            <a:picLocks noChangeAspect="1" noChangeArrowheads="1"/>
          </p:cNvPicPr>
          <p:nvPr/>
        </p:nvPicPr>
        <p:blipFill>
          <a:blip r:embed="rId5" cstate="print"/>
          <a:srcRect/>
          <a:stretch>
            <a:fillRect/>
          </a:stretch>
        </p:blipFill>
        <p:spPr bwMode="auto">
          <a:xfrm>
            <a:off x="4343400" y="3857104"/>
            <a:ext cx="4800600" cy="300089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_classes\DAAD2025_course_single_cell_analysis\MG\VolcTcellsC57_1.png"/>
          <p:cNvPicPr>
            <a:picLocks noChangeAspect="1" noChangeArrowheads="1"/>
          </p:cNvPicPr>
          <p:nvPr/>
        </p:nvPicPr>
        <p:blipFill>
          <a:blip r:embed="rId2" cstate="print"/>
          <a:srcRect/>
          <a:stretch>
            <a:fillRect/>
          </a:stretch>
        </p:blipFill>
        <p:spPr bwMode="auto">
          <a:xfrm>
            <a:off x="5105400" y="0"/>
            <a:ext cx="4038600" cy="3276600"/>
          </a:xfrm>
          <a:prstGeom prst="rect">
            <a:avLst/>
          </a:prstGeom>
          <a:noFill/>
        </p:spPr>
      </p:pic>
      <p:pic>
        <p:nvPicPr>
          <p:cNvPr id="4099" name="Picture 3" descr="F:\R_classes\DAAD2025_course_single_cell_analysis\MG\GOemapTcellsC57up.png"/>
          <p:cNvPicPr>
            <a:picLocks noChangeAspect="1" noChangeArrowheads="1"/>
          </p:cNvPicPr>
          <p:nvPr/>
        </p:nvPicPr>
        <p:blipFill>
          <a:blip r:embed="rId3" cstate="print"/>
          <a:srcRect/>
          <a:stretch>
            <a:fillRect/>
          </a:stretch>
        </p:blipFill>
        <p:spPr bwMode="auto">
          <a:xfrm>
            <a:off x="0" y="0"/>
            <a:ext cx="5549982" cy="3200400"/>
          </a:xfrm>
          <a:prstGeom prst="rect">
            <a:avLst/>
          </a:prstGeom>
          <a:noFill/>
        </p:spPr>
      </p:pic>
      <p:pic>
        <p:nvPicPr>
          <p:cNvPr id="4100" name="Picture 4" descr="F:\R_classes\DAAD2025_course_single_cell_analysis\MG\GOemapNKcellsC57up.png"/>
          <p:cNvPicPr>
            <a:picLocks noChangeAspect="1" noChangeArrowheads="1"/>
          </p:cNvPicPr>
          <p:nvPr/>
        </p:nvPicPr>
        <p:blipFill>
          <a:blip r:embed="rId4" cstate="print"/>
          <a:srcRect/>
          <a:stretch>
            <a:fillRect/>
          </a:stretch>
        </p:blipFill>
        <p:spPr bwMode="auto">
          <a:xfrm>
            <a:off x="0" y="3378200"/>
            <a:ext cx="5638800" cy="3479800"/>
          </a:xfrm>
          <a:prstGeom prst="rect">
            <a:avLst/>
          </a:prstGeom>
          <a:noFill/>
        </p:spPr>
      </p:pic>
      <p:pic>
        <p:nvPicPr>
          <p:cNvPr id="4101" name="Picture 5" descr="F:\R_classes\DAAD2025_course_single_cell_analysis\MG\VolcNKcellsC57_1.png"/>
          <p:cNvPicPr>
            <a:picLocks noChangeAspect="1" noChangeArrowheads="1"/>
          </p:cNvPicPr>
          <p:nvPr/>
        </p:nvPicPr>
        <p:blipFill>
          <a:blip r:embed="rId5" cstate="print"/>
          <a:srcRect/>
          <a:stretch>
            <a:fillRect/>
          </a:stretch>
        </p:blipFill>
        <p:spPr bwMode="auto">
          <a:xfrm>
            <a:off x="5410200" y="3594100"/>
            <a:ext cx="3733800" cy="32639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_classes\DAAD2025_course_single_cell_analysis\MG\GOemapMonoC57up.png"/>
          <p:cNvPicPr>
            <a:picLocks noChangeAspect="1" noChangeArrowheads="1"/>
          </p:cNvPicPr>
          <p:nvPr/>
        </p:nvPicPr>
        <p:blipFill>
          <a:blip r:embed="rId2" cstate="print"/>
          <a:srcRect/>
          <a:stretch>
            <a:fillRect/>
          </a:stretch>
        </p:blipFill>
        <p:spPr bwMode="auto">
          <a:xfrm>
            <a:off x="-152400" y="0"/>
            <a:ext cx="5638800" cy="3479800"/>
          </a:xfrm>
          <a:prstGeom prst="rect">
            <a:avLst/>
          </a:prstGeom>
          <a:noFill/>
        </p:spPr>
      </p:pic>
      <p:pic>
        <p:nvPicPr>
          <p:cNvPr id="5123" name="Picture 3" descr="F:\R_classes\DAAD2025_course_single_cell_analysis\MG\VolcMonoC57_1.png"/>
          <p:cNvPicPr>
            <a:picLocks noChangeAspect="1" noChangeArrowheads="1"/>
          </p:cNvPicPr>
          <p:nvPr/>
        </p:nvPicPr>
        <p:blipFill>
          <a:blip r:embed="rId3" cstate="print"/>
          <a:srcRect/>
          <a:stretch>
            <a:fillRect/>
          </a:stretch>
        </p:blipFill>
        <p:spPr bwMode="auto">
          <a:xfrm>
            <a:off x="4648200" y="0"/>
            <a:ext cx="4495800" cy="3263900"/>
          </a:xfrm>
          <a:prstGeom prst="rect">
            <a:avLst/>
          </a:prstGeom>
          <a:noFill/>
        </p:spPr>
      </p:pic>
      <p:pic>
        <p:nvPicPr>
          <p:cNvPr id="5124" name="Picture 4" descr="F:\R_classes\DAAD2025_course_single_cell_analysis\MG\GOemapMacroC57up.png"/>
          <p:cNvPicPr>
            <a:picLocks noChangeAspect="1" noChangeArrowheads="1"/>
          </p:cNvPicPr>
          <p:nvPr/>
        </p:nvPicPr>
        <p:blipFill>
          <a:blip r:embed="rId4" cstate="print"/>
          <a:srcRect/>
          <a:stretch>
            <a:fillRect/>
          </a:stretch>
        </p:blipFill>
        <p:spPr bwMode="auto">
          <a:xfrm>
            <a:off x="-152400" y="3378200"/>
            <a:ext cx="5638800" cy="3479800"/>
          </a:xfrm>
          <a:prstGeom prst="rect">
            <a:avLst/>
          </a:prstGeom>
          <a:noFill/>
        </p:spPr>
      </p:pic>
      <p:pic>
        <p:nvPicPr>
          <p:cNvPr id="5125" name="Picture 5" descr="F:\R_classes\DAAD2025_course_single_cell_analysis\MG\VolcMacroC57_1.png"/>
          <p:cNvPicPr>
            <a:picLocks noChangeAspect="1" noChangeArrowheads="1"/>
          </p:cNvPicPr>
          <p:nvPr/>
        </p:nvPicPr>
        <p:blipFill>
          <a:blip r:embed="rId5" cstate="print"/>
          <a:srcRect/>
          <a:stretch>
            <a:fillRect/>
          </a:stretch>
        </p:blipFill>
        <p:spPr bwMode="auto">
          <a:xfrm>
            <a:off x="4572000" y="3594100"/>
            <a:ext cx="4572000" cy="32639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R_classes\DAAD2025_course_single_cell_analysis\MG\GOemapDendrC57up.png"/>
          <p:cNvPicPr>
            <a:picLocks noChangeAspect="1" noChangeArrowheads="1"/>
          </p:cNvPicPr>
          <p:nvPr/>
        </p:nvPicPr>
        <p:blipFill>
          <a:blip r:embed="rId2" cstate="print"/>
          <a:srcRect/>
          <a:stretch>
            <a:fillRect/>
          </a:stretch>
        </p:blipFill>
        <p:spPr bwMode="auto">
          <a:xfrm>
            <a:off x="-533400" y="0"/>
            <a:ext cx="5638800" cy="3479800"/>
          </a:xfrm>
          <a:prstGeom prst="rect">
            <a:avLst/>
          </a:prstGeom>
          <a:noFill/>
        </p:spPr>
      </p:pic>
      <p:pic>
        <p:nvPicPr>
          <p:cNvPr id="6147" name="Picture 3" descr="F:\R_classes\DAAD2025_course_single_cell_analysis\MG\GOemapGranC57up.png"/>
          <p:cNvPicPr>
            <a:picLocks noChangeAspect="1" noChangeArrowheads="1"/>
          </p:cNvPicPr>
          <p:nvPr/>
        </p:nvPicPr>
        <p:blipFill>
          <a:blip r:embed="rId3" cstate="print"/>
          <a:srcRect/>
          <a:stretch>
            <a:fillRect/>
          </a:stretch>
        </p:blipFill>
        <p:spPr bwMode="auto">
          <a:xfrm>
            <a:off x="-533400" y="3505200"/>
            <a:ext cx="5638800" cy="3352800"/>
          </a:xfrm>
          <a:prstGeom prst="rect">
            <a:avLst/>
          </a:prstGeom>
          <a:noFill/>
        </p:spPr>
      </p:pic>
      <p:pic>
        <p:nvPicPr>
          <p:cNvPr id="6148" name="Picture 4" descr="F:\R_classes\DAAD2025_course_single_cell_analysis\MG\VolcDendrC57_1.png"/>
          <p:cNvPicPr>
            <a:picLocks noChangeAspect="1" noChangeArrowheads="1"/>
          </p:cNvPicPr>
          <p:nvPr/>
        </p:nvPicPr>
        <p:blipFill>
          <a:blip r:embed="rId4" cstate="print"/>
          <a:srcRect/>
          <a:stretch>
            <a:fillRect/>
          </a:stretch>
        </p:blipFill>
        <p:spPr bwMode="auto">
          <a:xfrm>
            <a:off x="4419600" y="0"/>
            <a:ext cx="4724400" cy="3263900"/>
          </a:xfrm>
          <a:prstGeom prst="rect">
            <a:avLst/>
          </a:prstGeom>
          <a:noFill/>
        </p:spPr>
      </p:pic>
      <p:pic>
        <p:nvPicPr>
          <p:cNvPr id="6149" name="Picture 5" descr="F:\R_classes\DAAD2025_course_single_cell_analysis\MG\VolcGranC57_1.png"/>
          <p:cNvPicPr>
            <a:picLocks noChangeAspect="1" noChangeArrowheads="1"/>
          </p:cNvPicPr>
          <p:nvPr/>
        </p:nvPicPr>
        <p:blipFill>
          <a:blip r:embed="rId5" cstate="print"/>
          <a:srcRect/>
          <a:stretch>
            <a:fillRect/>
          </a:stretch>
        </p:blipFill>
        <p:spPr bwMode="auto">
          <a:xfrm>
            <a:off x="4648200" y="3594100"/>
            <a:ext cx="4495800" cy="32639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R_classes\DAAD2025_course_single_cell_analysis\MG\GOemapEndothelC57up.png"/>
          <p:cNvPicPr>
            <a:picLocks noChangeAspect="1" noChangeArrowheads="1"/>
          </p:cNvPicPr>
          <p:nvPr/>
        </p:nvPicPr>
        <p:blipFill>
          <a:blip r:embed="rId2" cstate="print"/>
          <a:srcRect/>
          <a:stretch>
            <a:fillRect/>
          </a:stretch>
        </p:blipFill>
        <p:spPr bwMode="auto">
          <a:xfrm>
            <a:off x="-381000" y="0"/>
            <a:ext cx="5638800" cy="3352800"/>
          </a:xfrm>
          <a:prstGeom prst="rect">
            <a:avLst/>
          </a:prstGeom>
          <a:noFill/>
        </p:spPr>
      </p:pic>
      <p:pic>
        <p:nvPicPr>
          <p:cNvPr id="7171" name="Picture 3" descr="F:\R_classes\DAAD2025_course_single_cell_analysis\MG\GOemapFibrC57up.png"/>
          <p:cNvPicPr>
            <a:picLocks noChangeAspect="1" noChangeArrowheads="1"/>
          </p:cNvPicPr>
          <p:nvPr/>
        </p:nvPicPr>
        <p:blipFill>
          <a:blip r:embed="rId3" cstate="print"/>
          <a:srcRect/>
          <a:stretch>
            <a:fillRect/>
          </a:stretch>
        </p:blipFill>
        <p:spPr bwMode="auto">
          <a:xfrm>
            <a:off x="-381000" y="3378200"/>
            <a:ext cx="5638800" cy="3479800"/>
          </a:xfrm>
          <a:prstGeom prst="rect">
            <a:avLst/>
          </a:prstGeom>
          <a:noFill/>
        </p:spPr>
      </p:pic>
      <p:pic>
        <p:nvPicPr>
          <p:cNvPr id="7172" name="Picture 4" descr="F:\R_classes\DAAD2025_course_single_cell_analysis\MG\VolcEndothelC57_1.png"/>
          <p:cNvPicPr>
            <a:picLocks noChangeAspect="1" noChangeArrowheads="1"/>
          </p:cNvPicPr>
          <p:nvPr/>
        </p:nvPicPr>
        <p:blipFill>
          <a:blip r:embed="rId4" cstate="print"/>
          <a:srcRect/>
          <a:stretch>
            <a:fillRect/>
          </a:stretch>
        </p:blipFill>
        <p:spPr bwMode="auto">
          <a:xfrm>
            <a:off x="4495800" y="0"/>
            <a:ext cx="4648200" cy="3263900"/>
          </a:xfrm>
          <a:prstGeom prst="rect">
            <a:avLst/>
          </a:prstGeom>
          <a:noFill/>
        </p:spPr>
      </p:pic>
      <p:pic>
        <p:nvPicPr>
          <p:cNvPr id="7173" name="Picture 5" descr="F:\R_classes\DAAD2025_course_single_cell_analysis\MG\VolcFibrC57_1.png"/>
          <p:cNvPicPr>
            <a:picLocks noChangeAspect="1" noChangeArrowheads="1"/>
          </p:cNvPicPr>
          <p:nvPr/>
        </p:nvPicPr>
        <p:blipFill>
          <a:blip r:embed="rId5" cstate="print"/>
          <a:srcRect/>
          <a:stretch>
            <a:fillRect/>
          </a:stretch>
        </p:blipFill>
        <p:spPr bwMode="auto">
          <a:xfrm>
            <a:off x="4724400" y="3429000"/>
            <a:ext cx="4419600" cy="32639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F335A-74FF-0E68-6E8D-024A61F54D7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7D62E9-5327-120B-8552-4D8B60D03A14}"/>
              </a:ext>
            </a:extLst>
          </p:cNvPr>
          <p:cNvSpPr>
            <a:spLocks noGrp="1"/>
          </p:cNvSpPr>
          <p:nvPr>
            <p:ph type="title"/>
          </p:nvPr>
        </p:nvSpPr>
        <p:spPr>
          <a:xfrm>
            <a:off x="702391" y="3790546"/>
            <a:ext cx="5174841" cy="1325563"/>
          </a:xfrm>
        </p:spPr>
        <p:txBody>
          <a:bodyPr>
            <a:normAutofit/>
          </a:bodyPr>
          <a:lstStyle/>
          <a:p>
            <a:pPr marL="571500" indent="-571500">
              <a:buFont typeface="Arial" panose="020B0604020202020204" pitchFamily="34" charset="0"/>
              <a:buChar char="•"/>
            </a:pPr>
            <a:r>
              <a:rPr lang="uk-UA" b="1" dirty="0"/>
              <a:t>Заріна, датасет: </a:t>
            </a:r>
            <a:r>
              <a:rPr lang="en-US" b="1" dirty="0"/>
              <a:t>10963_Fcol_5GEX</a:t>
            </a:r>
            <a:endParaRPr lang="uk-UA" b="1" dirty="0"/>
          </a:p>
        </p:txBody>
      </p:sp>
      <p:sp>
        <p:nvSpPr>
          <p:cNvPr id="3" name="Заголовок 1">
            <a:extLst>
              <a:ext uri="{FF2B5EF4-FFF2-40B4-BE49-F238E27FC236}">
                <a16:creationId xmlns:a16="http://schemas.microsoft.com/office/drawing/2014/main" id="{6164879B-3501-4759-1B1B-CB06E229E67C}"/>
              </a:ext>
            </a:extLst>
          </p:cNvPr>
          <p:cNvSpPr txBox="1">
            <a:spLocks/>
          </p:cNvSpPr>
          <p:nvPr/>
        </p:nvSpPr>
        <p:spPr>
          <a:xfrm>
            <a:off x="569657" y="700548"/>
            <a:ext cx="7886700" cy="235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uk-UA" b="1" dirty="0"/>
              <a:t>Заріна, Дмитро</a:t>
            </a:r>
          </a:p>
          <a:p>
            <a:pPr algn="ctr"/>
            <a:r>
              <a:rPr lang="uk-UA" u="sng" dirty="0"/>
              <a:t>Датасети опромінених пухлин простати людини</a:t>
            </a:r>
            <a:r>
              <a:rPr lang="uk-UA" dirty="0"/>
              <a:t>.</a:t>
            </a:r>
          </a:p>
          <a:p>
            <a:pPr algn="ctr"/>
            <a:endParaRPr lang="uk-UA" dirty="0"/>
          </a:p>
        </p:txBody>
      </p:sp>
    </p:spTree>
    <p:extLst>
      <p:ext uri="{BB962C8B-B14F-4D97-AF65-F5344CB8AC3E}">
        <p14:creationId xmlns:p14="http://schemas.microsoft.com/office/powerpoint/2010/main" val="319508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увати 9">
            <a:extLst>
              <a:ext uri="{FF2B5EF4-FFF2-40B4-BE49-F238E27FC236}">
                <a16:creationId xmlns:a16="http://schemas.microsoft.com/office/drawing/2014/main" id="{34418B2E-71C8-4D50-8309-DB4EB2ABED7A}"/>
              </a:ext>
            </a:extLst>
          </p:cNvPr>
          <p:cNvGrpSpPr/>
          <p:nvPr/>
        </p:nvGrpSpPr>
        <p:grpSpPr>
          <a:xfrm>
            <a:off x="319350" y="1490001"/>
            <a:ext cx="5652895" cy="2848557"/>
            <a:chOff x="344129" y="324063"/>
            <a:chExt cx="7492181" cy="3486066"/>
          </a:xfrm>
          <a:solidFill>
            <a:schemeClr val="bg1"/>
          </a:solidFill>
        </p:grpSpPr>
        <p:sp>
          <p:nvSpPr>
            <p:cNvPr id="4" name="TextBox 3">
              <a:extLst>
                <a:ext uri="{FF2B5EF4-FFF2-40B4-BE49-F238E27FC236}">
                  <a16:creationId xmlns:a16="http://schemas.microsoft.com/office/drawing/2014/main" id="{7A6DDBF8-E4E2-C321-2199-C19B1C2C71A6}"/>
                </a:ext>
              </a:extLst>
            </p:cNvPr>
            <p:cNvSpPr txBox="1"/>
            <p:nvPr/>
          </p:nvSpPr>
          <p:spPr>
            <a:xfrm>
              <a:off x="599000" y="3188645"/>
              <a:ext cx="2154032" cy="621484"/>
            </a:xfrm>
            <a:prstGeom prst="rect">
              <a:avLst/>
            </a:prstGeom>
            <a:grpFill/>
          </p:spPr>
          <p:txBody>
            <a:bodyPr wrap="square" rtlCol="0">
              <a:spAutoFit/>
            </a:bodyPr>
            <a:lstStyle/>
            <a:p>
              <a:pPr algn="ctr"/>
              <a:r>
                <a:rPr lang="uk-UA" sz="1350" dirty="0"/>
                <a:t>Загальна кількість унікальних РНК</a:t>
              </a:r>
              <a:endParaRPr lang="de-DE" sz="1350" dirty="0"/>
            </a:p>
          </p:txBody>
        </p:sp>
        <p:sp>
          <p:nvSpPr>
            <p:cNvPr id="5" name="TextBox 4">
              <a:extLst>
                <a:ext uri="{FF2B5EF4-FFF2-40B4-BE49-F238E27FC236}">
                  <a16:creationId xmlns:a16="http://schemas.microsoft.com/office/drawing/2014/main" id="{C182ABBC-BF2D-05EE-D3DF-B38F125719D5}"/>
                </a:ext>
              </a:extLst>
            </p:cNvPr>
            <p:cNvSpPr txBox="1"/>
            <p:nvPr/>
          </p:nvSpPr>
          <p:spPr>
            <a:xfrm>
              <a:off x="3140638" y="3162142"/>
              <a:ext cx="2154032" cy="621484"/>
            </a:xfrm>
            <a:prstGeom prst="rect">
              <a:avLst/>
            </a:prstGeom>
            <a:grpFill/>
          </p:spPr>
          <p:txBody>
            <a:bodyPr wrap="square" rtlCol="0">
              <a:spAutoFit/>
            </a:bodyPr>
            <a:lstStyle/>
            <a:p>
              <a:pPr algn="ctr"/>
              <a:r>
                <a:rPr lang="uk-UA" sz="1350" dirty="0"/>
                <a:t>Загальна кількість прочитаних РНК</a:t>
              </a:r>
              <a:endParaRPr lang="de-DE" sz="1350" dirty="0"/>
            </a:p>
          </p:txBody>
        </p:sp>
        <p:sp>
          <p:nvSpPr>
            <p:cNvPr id="6" name="TextBox 5">
              <a:extLst>
                <a:ext uri="{FF2B5EF4-FFF2-40B4-BE49-F238E27FC236}">
                  <a16:creationId xmlns:a16="http://schemas.microsoft.com/office/drawing/2014/main" id="{D2BD39A2-ED67-625B-D0CA-E3248CF125CD}"/>
                </a:ext>
              </a:extLst>
            </p:cNvPr>
            <p:cNvSpPr txBox="1"/>
            <p:nvPr/>
          </p:nvSpPr>
          <p:spPr>
            <a:xfrm>
              <a:off x="5416806" y="3162141"/>
              <a:ext cx="2297368" cy="621484"/>
            </a:xfrm>
            <a:prstGeom prst="rect">
              <a:avLst/>
            </a:prstGeom>
            <a:grpFill/>
          </p:spPr>
          <p:txBody>
            <a:bodyPr wrap="square" rtlCol="0">
              <a:spAutoFit/>
            </a:bodyPr>
            <a:lstStyle/>
            <a:p>
              <a:pPr algn="ctr"/>
              <a:r>
                <a:rPr lang="uk-UA" sz="1350" dirty="0"/>
                <a:t>% мітохондріальних РНК</a:t>
              </a:r>
              <a:endParaRPr lang="de-DE" sz="1350" dirty="0"/>
            </a:p>
          </p:txBody>
        </p:sp>
        <p:pic>
          <p:nvPicPr>
            <p:cNvPr id="3" name="Рисунок 2" descr="Зображення, що містить текст, схема, знімок екрана&#10;&#10;Вміст, створений ШІ, може бути неправильним.">
              <a:extLst>
                <a:ext uri="{FF2B5EF4-FFF2-40B4-BE49-F238E27FC236}">
                  <a16:creationId xmlns:a16="http://schemas.microsoft.com/office/drawing/2014/main" id="{F7AB54B6-6D58-1589-CBAA-7ECA46F34550}"/>
                </a:ext>
              </a:extLst>
            </p:cNvPr>
            <p:cNvPicPr>
              <a:picLocks noChangeAspect="1"/>
            </p:cNvPicPr>
            <p:nvPr/>
          </p:nvPicPr>
          <p:blipFill>
            <a:blip r:embed="rId2">
              <a:extLst>
                <a:ext uri="{28A0092B-C50C-407E-A947-70E740481C1C}">
                  <a14:useLocalDpi xmlns:a14="http://schemas.microsoft.com/office/drawing/2010/main" val="0"/>
                </a:ext>
              </a:extLst>
            </a:blip>
            <a:srcRect b="13347"/>
            <a:stretch/>
          </p:blipFill>
          <p:spPr>
            <a:xfrm>
              <a:off x="344129" y="324063"/>
              <a:ext cx="7492181" cy="2940248"/>
            </a:xfrm>
            <a:prstGeom prst="rect">
              <a:avLst/>
            </a:prstGeom>
            <a:grpFill/>
          </p:spPr>
        </p:pic>
      </p:grpSp>
      <p:sp>
        <p:nvSpPr>
          <p:cNvPr id="2" name="Прямокутник: округлені кути 1">
            <a:extLst>
              <a:ext uri="{FF2B5EF4-FFF2-40B4-BE49-F238E27FC236}">
                <a16:creationId xmlns:a16="http://schemas.microsoft.com/office/drawing/2014/main" id="{71A20C9B-E8E5-0BFE-9475-0D7C55B14262}"/>
              </a:ext>
            </a:extLst>
          </p:cNvPr>
          <p:cNvSpPr/>
          <p:nvPr/>
        </p:nvSpPr>
        <p:spPr>
          <a:xfrm>
            <a:off x="4383257" y="2089725"/>
            <a:ext cx="1375989" cy="140439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grpSp>
        <p:nvGrpSpPr>
          <p:cNvPr id="16" name="Групувати 15">
            <a:extLst>
              <a:ext uri="{FF2B5EF4-FFF2-40B4-BE49-F238E27FC236}">
                <a16:creationId xmlns:a16="http://schemas.microsoft.com/office/drawing/2014/main" id="{355E3C92-8A94-B5AA-16A1-FC72E97B9AD7}"/>
              </a:ext>
            </a:extLst>
          </p:cNvPr>
          <p:cNvGrpSpPr/>
          <p:nvPr/>
        </p:nvGrpSpPr>
        <p:grpSpPr>
          <a:xfrm>
            <a:off x="2116378" y="2436479"/>
            <a:ext cx="6701773" cy="3070470"/>
            <a:chOff x="1628151" y="2054942"/>
            <a:chExt cx="8935697" cy="4093960"/>
          </a:xfrm>
        </p:grpSpPr>
        <p:pic>
          <p:nvPicPr>
            <p:cNvPr id="24" name="Рисунок 23">
              <a:extLst>
                <a:ext uri="{FF2B5EF4-FFF2-40B4-BE49-F238E27FC236}">
                  <a16:creationId xmlns:a16="http://schemas.microsoft.com/office/drawing/2014/main" id="{A36ED230-CAB5-96A8-BB5F-2BCB4232D2DB}"/>
                </a:ext>
              </a:extLst>
            </p:cNvPr>
            <p:cNvPicPr>
              <a:picLocks noChangeAspect="1"/>
            </p:cNvPicPr>
            <p:nvPr/>
          </p:nvPicPr>
          <p:blipFill>
            <a:blip r:embed="rId3"/>
            <a:srcRect t="40264" b="1"/>
            <a:stretch/>
          </p:blipFill>
          <p:spPr>
            <a:xfrm>
              <a:off x="1628151" y="3087334"/>
              <a:ext cx="8935697" cy="3061568"/>
            </a:xfrm>
            <a:prstGeom prst="rect">
              <a:avLst/>
            </a:prstGeom>
          </p:spPr>
        </p:pic>
        <p:pic>
          <p:nvPicPr>
            <p:cNvPr id="25" name="Рисунок 24">
              <a:extLst>
                <a:ext uri="{FF2B5EF4-FFF2-40B4-BE49-F238E27FC236}">
                  <a16:creationId xmlns:a16="http://schemas.microsoft.com/office/drawing/2014/main" id="{1B559A06-789B-E2A4-3EEE-2F254CF6E2F4}"/>
                </a:ext>
              </a:extLst>
            </p:cNvPr>
            <p:cNvPicPr>
              <a:picLocks noChangeAspect="1"/>
            </p:cNvPicPr>
            <p:nvPr/>
          </p:nvPicPr>
          <p:blipFill>
            <a:blip r:embed="rId3"/>
            <a:srcRect t="3564" b="76292"/>
            <a:stretch/>
          </p:blipFill>
          <p:spPr>
            <a:xfrm>
              <a:off x="1628151" y="2054942"/>
              <a:ext cx="8935697" cy="1032392"/>
            </a:xfrm>
            <a:prstGeom prst="rect">
              <a:avLst/>
            </a:prstGeom>
          </p:spPr>
        </p:pic>
      </p:grpSp>
      <p:grpSp>
        <p:nvGrpSpPr>
          <p:cNvPr id="7" name="Групувати 6">
            <a:extLst>
              <a:ext uri="{FF2B5EF4-FFF2-40B4-BE49-F238E27FC236}">
                <a16:creationId xmlns:a16="http://schemas.microsoft.com/office/drawing/2014/main" id="{D19AA1B9-FCEA-0819-2501-88E97A3384F0}"/>
              </a:ext>
            </a:extLst>
          </p:cNvPr>
          <p:cNvGrpSpPr/>
          <p:nvPr/>
        </p:nvGrpSpPr>
        <p:grpSpPr>
          <a:xfrm>
            <a:off x="3564721" y="2646767"/>
            <a:ext cx="3355259" cy="2493225"/>
            <a:chOff x="4752961" y="2386022"/>
            <a:chExt cx="4473679" cy="3324300"/>
          </a:xfrm>
        </p:grpSpPr>
        <p:sp>
          <p:nvSpPr>
            <p:cNvPr id="17" name="Прямокутник 16">
              <a:extLst>
                <a:ext uri="{FF2B5EF4-FFF2-40B4-BE49-F238E27FC236}">
                  <a16:creationId xmlns:a16="http://schemas.microsoft.com/office/drawing/2014/main" id="{5E8E4F35-F897-1619-5195-3A7128FA1C8D}"/>
                </a:ext>
              </a:extLst>
            </p:cNvPr>
            <p:cNvSpPr/>
            <p:nvPr/>
          </p:nvSpPr>
          <p:spPr>
            <a:xfrm>
              <a:off x="4752963" y="2386022"/>
              <a:ext cx="1091381" cy="2407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8" name="Прямокутник 17">
              <a:extLst>
                <a:ext uri="{FF2B5EF4-FFF2-40B4-BE49-F238E27FC236}">
                  <a16:creationId xmlns:a16="http://schemas.microsoft.com/office/drawing/2014/main" id="{EB515E94-5410-1842-3BB4-A0E189400E5B}"/>
                </a:ext>
              </a:extLst>
            </p:cNvPr>
            <p:cNvSpPr/>
            <p:nvPr/>
          </p:nvSpPr>
          <p:spPr>
            <a:xfrm>
              <a:off x="4752962" y="3426028"/>
              <a:ext cx="1091381" cy="2407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cxnSp>
          <p:nvCxnSpPr>
            <p:cNvPr id="19" name="Пряма сполучна лінія 18">
              <a:extLst>
                <a:ext uri="{FF2B5EF4-FFF2-40B4-BE49-F238E27FC236}">
                  <a16:creationId xmlns:a16="http://schemas.microsoft.com/office/drawing/2014/main" id="{98026171-4F17-77B2-E277-BDADF0239F40}"/>
                </a:ext>
              </a:extLst>
            </p:cNvPr>
            <p:cNvCxnSpPr/>
            <p:nvPr/>
          </p:nvCxnSpPr>
          <p:spPr>
            <a:xfrm>
              <a:off x="8135259" y="3148184"/>
              <a:ext cx="109138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0" name="Прямокутник 19">
              <a:extLst>
                <a:ext uri="{FF2B5EF4-FFF2-40B4-BE49-F238E27FC236}">
                  <a16:creationId xmlns:a16="http://schemas.microsoft.com/office/drawing/2014/main" id="{F3BC885C-9B7E-6EF3-CBDE-34140E0EA643}"/>
                </a:ext>
              </a:extLst>
            </p:cNvPr>
            <p:cNvSpPr/>
            <p:nvPr/>
          </p:nvSpPr>
          <p:spPr>
            <a:xfrm>
              <a:off x="4752961" y="4461617"/>
              <a:ext cx="1091381" cy="2407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cxnSp>
          <p:nvCxnSpPr>
            <p:cNvPr id="21" name="Пряма сполучна лінія 20">
              <a:extLst>
                <a:ext uri="{FF2B5EF4-FFF2-40B4-BE49-F238E27FC236}">
                  <a16:creationId xmlns:a16="http://schemas.microsoft.com/office/drawing/2014/main" id="{F2C0B373-483D-6774-B9DF-EB590A1852D0}"/>
                </a:ext>
              </a:extLst>
            </p:cNvPr>
            <p:cNvCxnSpPr/>
            <p:nvPr/>
          </p:nvCxnSpPr>
          <p:spPr>
            <a:xfrm>
              <a:off x="7997605" y="4205646"/>
              <a:ext cx="109138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Прямокутник 21">
              <a:extLst>
                <a:ext uri="{FF2B5EF4-FFF2-40B4-BE49-F238E27FC236}">
                  <a16:creationId xmlns:a16="http://schemas.microsoft.com/office/drawing/2014/main" id="{6AD34092-D3EE-6A96-5C0C-01AFB3979D9D}"/>
                </a:ext>
              </a:extLst>
            </p:cNvPr>
            <p:cNvSpPr/>
            <p:nvPr/>
          </p:nvSpPr>
          <p:spPr>
            <a:xfrm>
              <a:off x="4752961" y="5469596"/>
              <a:ext cx="1091381" cy="2407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cxnSp>
          <p:nvCxnSpPr>
            <p:cNvPr id="23" name="Пряма сполучна лінія 22">
              <a:extLst>
                <a:ext uri="{FF2B5EF4-FFF2-40B4-BE49-F238E27FC236}">
                  <a16:creationId xmlns:a16="http://schemas.microsoft.com/office/drawing/2014/main" id="{7788C332-9AFB-9F95-DB21-5BE405B22BD0}"/>
                </a:ext>
              </a:extLst>
            </p:cNvPr>
            <p:cNvCxnSpPr/>
            <p:nvPr/>
          </p:nvCxnSpPr>
          <p:spPr>
            <a:xfrm>
              <a:off x="7997605" y="5213625"/>
              <a:ext cx="109138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5BD7E697-4DA2-FC8C-3B1C-38C3ECC1B302}"/>
              </a:ext>
            </a:extLst>
          </p:cNvPr>
          <p:cNvSpPr txBox="1"/>
          <p:nvPr/>
        </p:nvSpPr>
        <p:spPr>
          <a:xfrm>
            <a:off x="5451380" y="1275980"/>
            <a:ext cx="2554583" cy="369332"/>
          </a:xfrm>
          <a:prstGeom prst="rect">
            <a:avLst/>
          </a:prstGeom>
          <a:solidFill>
            <a:srgbClr val="002060"/>
          </a:solidFill>
          <a:ln>
            <a:solidFill>
              <a:srgbClr val="FF0000"/>
            </a:solidFill>
          </a:ln>
        </p:spPr>
        <p:txBody>
          <a:bodyPr wrap="square" rtlCol="0">
            <a:spAutoFit/>
          </a:bodyPr>
          <a:lstStyle/>
          <a:p>
            <a:r>
              <a:rPr lang="uk-UA" b="1" dirty="0">
                <a:solidFill>
                  <a:schemeClr val="bg1"/>
                </a:solidFill>
              </a:rPr>
              <a:t>Випробувані пороги:</a:t>
            </a:r>
            <a:endParaRPr lang="de-DE" b="1" dirty="0">
              <a:solidFill>
                <a:schemeClr val="bg1"/>
              </a:solidFill>
            </a:endParaRPr>
          </a:p>
        </p:txBody>
      </p:sp>
      <p:sp>
        <p:nvSpPr>
          <p:cNvPr id="26" name="Стрілка: униз 25">
            <a:extLst>
              <a:ext uri="{FF2B5EF4-FFF2-40B4-BE49-F238E27FC236}">
                <a16:creationId xmlns:a16="http://schemas.microsoft.com/office/drawing/2014/main" id="{528F1200-B2E9-249C-4115-0A48F80F9E21}"/>
              </a:ext>
            </a:extLst>
          </p:cNvPr>
          <p:cNvSpPr/>
          <p:nvPr/>
        </p:nvSpPr>
        <p:spPr>
          <a:xfrm>
            <a:off x="6251480" y="1759026"/>
            <a:ext cx="776142" cy="677453"/>
          </a:xfrm>
          <a:prstGeom prst="downArrow">
            <a:avLst/>
          </a:prstGeom>
          <a:solidFill>
            <a:srgbClr val="00206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27" name="Прямокутник: округлені кути 26">
            <a:extLst>
              <a:ext uri="{FF2B5EF4-FFF2-40B4-BE49-F238E27FC236}">
                <a16:creationId xmlns:a16="http://schemas.microsoft.com/office/drawing/2014/main" id="{42AA2FCF-63DC-3246-D969-7214B3B373CB}"/>
              </a:ext>
            </a:extLst>
          </p:cNvPr>
          <p:cNvSpPr/>
          <p:nvPr/>
        </p:nvSpPr>
        <p:spPr>
          <a:xfrm>
            <a:off x="2116377" y="4491952"/>
            <a:ext cx="6599920" cy="1037222"/>
          </a:xfrm>
          <a:prstGeom prst="roundRect">
            <a:avLst/>
          </a:prstGeom>
          <a:noFill/>
          <a:ln w="1968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8" name="TextBox 7">
            <a:extLst>
              <a:ext uri="{FF2B5EF4-FFF2-40B4-BE49-F238E27FC236}">
                <a16:creationId xmlns:a16="http://schemas.microsoft.com/office/drawing/2014/main" id="{7252EF44-6372-4E8D-AD4C-D4F1EBA3E383}"/>
              </a:ext>
            </a:extLst>
          </p:cNvPr>
          <p:cNvSpPr txBox="1"/>
          <p:nvPr/>
        </p:nvSpPr>
        <p:spPr>
          <a:xfrm>
            <a:off x="1540769" y="452506"/>
            <a:ext cx="5359159" cy="400110"/>
          </a:xfrm>
          <a:prstGeom prst="rect">
            <a:avLst/>
          </a:prstGeom>
          <a:noFill/>
        </p:spPr>
        <p:txBody>
          <a:bodyPr wrap="none" rtlCol="0">
            <a:spAutoFit/>
          </a:bodyPr>
          <a:lstStyle/>
          <a:p>
            <a:r>
              <a:rPr lang="uk-UA" sz="2000" b="1" dirty="0"/>
              <a:t>Загальний аналіз вихідних даних датасету</a:t>
            </a:r>
            <a:endParaRPr lang="de-DE" sz="2000" b="1" dirty="0"/>
          </a:p>
        </p:txBody>
      </p:sp>
    </p:spTree>
    <p:extLst>
      <p:ext uri="{BB962C8B-B14F-4D97-AF65-F5344CB8AC3E}">
        <p14:creationId xmlns:p14="http://schemas.microsoft.com/office/powerpoint/2010/main" val="409801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BD5BE7E-0184-7E3A-2DE4-D4BBD758C912}"/>
              </a:ext>
            </a:extLst>
          </p:cNvPr>
          <p:cNvPicPr>
            <a:picLocks noChangeAspect="1"/>
          </p:cNvPicPr>
          <p:nvPr/>
        </p:nvPicPr>
        <p:blipFill>
          <a:blip r:embed="rId2"/>
          <a:stretch>
            <a:fillRect/>
          </a:stretch>
        </p:blipFill>
        <p:spPr>
          <a:xfrm>
            <a:off x="856097" y="1857376"/>
            <a:ext cx="3243263" cy="3600450"/>
          </a:xfrm>
          <a:prstGeom prst="rect">
            <a:avLst/>
          </a:prstGeom>
        </p:spPr>
      </p:pic>
      <p:sp>
        <p:nvSpPr>
          <p:cNvPr id="6" name="TextBox 5">
            <a:extLst>
              <a:ext uri="{FF2B5EF4-FFF2-40B4-BE49-F238E27FC236}">
                <a16:creationId xmlns:a16="http://schemas.microsoft.com/office/drawing/2014/main" id="{102F088B-3D23-5F39-F9BF-85D0F06F89D5}"/>
              </a:ext>
            </a:extLst>
          </p:cNvPr>
          <p:cNvSpPr txBox="1"/>
          <p:nvPr/>
        </p:nvSpPr>
        <p:spPr>
          <a:xfrm>
            <a:off x="1651819" y="1568068"/>
            <a:ext cx="939616" cy="300082"/>
          </a:xfrm>
          <a:prstGeom prst="rect">
            <a:avLst/>
          </a:prstGeom>
          <a:noFill/>
        </p:spPr>
        <p:txBody>
          <a:bodyPr wrap="none" rtlCol="0">
            <a:spAutoFit/>
          </a:bodyPr>
          <a:lstStyle/>
          <a:p>
            <a:r>
              <a:rPr lang="de-DE" sz="1350" dirty="0"/>
              <a:t>ElbowPlot</a:t>
            </a:r>
          </a:p>
        </p:txBody>
      </p:sp>
      <p:cxnSp>
        <p:nvCxnSpPr>
          <p:cNvPr id="9" name="Пряма зі стрілкою 8">
            <a:extLst>
              <a:ext uri="{FF2B5EF4-FFF2-40B4-BE49-F238E27FC236}">
                <a16:creationId xmlns:a16="http://schemas.microsoft.com/office/drawing/2014/main" id="{0A339619-0F7C-5DEC-7D2D-223EDDA623E6}"/>
              </a:ext>
            </a:extLst>
          </p:cNvPr>
          <p:cNvCxnSpPr>
            <a:cxnSpLocks/>
          </p:cNvCxnSpPr>
          <p:nvPr/>
        </p:nvCxnSpPr>
        <p:spPr>
          <a:xfrm>
            <a:off x="1850922" y="1941256"/>
            <a:ext cx="0" cy="291280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Прямокутник 15">
            <a:extLst>
              <a:ext uri="{FF2B5EF4-FFF2-40B4-BE49-F238E27FC236}">
                <a16:creationId xmlns:a16="http://schemas.microsoft.com/office/drawing/2014/main" id="{529CED37-C195-28D0-B520-E4EA74128D3D}"/>
              </a:ext>
            </a:extLst>
          </p:cNvPr>
          <p:cNvSpPr/>
          <p:nvPr/>
        </p:nvSpPr>
        <p:spPr>
          <a:xfrm>
            <a:off x="1309264" y="1941257"/>
            <a:ext cx="497409" cy="13421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350" dirty="0">
                <a:solidFill>
                  <a:srgbClr val="FF0000"/>
                </a:solidFill>
              </a:rPr>
              <a:t>4</a:t>
            </a:r>
          </a:p>
        </p:txBody>
      </p:sp>
      <p:sp>
        <p:nvSpPr>
          <p:cNvPr id="18" name="TextBox 17">
            <a:extLst>
              <a:ext uri="{FF2B5EF4-FFF2-40B4-BE49-F238E27FC236}">
                <a16:creationId xmlns:a16="http://schemas.microsoft.com/office/drawing/2014/main" id="{DC228456-3F84-D8DA-31F0-FFDA2B50D18B}"/>
              </a:ext>
            </a:extLst>
          </p:cNvPr>
          <p:cNvSpPr txBox="1"/>
          <p:nvPr/>
        </p:nvSpPr>
        <p:spPr>
          <a:xfrm>
            <a:off x="1806673" y="523810"/>
            <a:ext cx="5307096" cy="707886"/>
          </a:xfrm>
          <a:prstGeom prst="rect">
            <a:avLst/>
          </a:prstGeom>
          <a:noFill/>
        </p:spPr>
        <p:txBody>
          <a:bodyPr wrap="none" rtlCol="0">
            <a:spAutoFit/>
          </a:bodyPr>
          <a:lstStyle>
            <a:defPPr>
              <a:defRPr lang="en-US"/>
            </a:defPPr>
            <a:lvl1pPr>
              <a:defRPr sz="2000" b="1"/>
            </a:lvl1pPr>
          </a:lstStyle>
          <a:p>
            <a:r>
              <a:rPr lang="ru-RU" dirty="0"/>
              <a:t>UMAP-візуалізація кластерів клітин</a:t>
            </a:r>
          </a:p>
          <a:p>
            <a:r>
              <a:rPr lang="ru-RU" dirty="0"/>
              <a:t> за транскриптомними характеристиками</a:t>
            </a:r>
            <a:endParaRPr lang="de-DE" dirty="0"/>
          </a:p>
        </p:txBody>
      </p:sp>
      <p:pic>
        <p:nvPicPr>
          <p:cNvPr id="4" name="Рисунок 3">
            <a:extLst>
              <a:ext uri="{FF2B5EF4-FFF2-40B4-BE49-F238E27FC236}">
                <a16:creationId xmlns:a16="http://schemas.microsoft.com/office/drawing/2014/main" id="{1003E355-AB95-7CCF-E837-13C9ED6B69FB}"/>
              </a:ext>
            </a:extLst>
          </p:cNvPr>
          <p:cNvPicPr>
            <a:picLocks noChangeAspect="1"/>
          </p:cNvPicPr>
          <p:nvPr/>
        </p:nvPicPr>
        <p:blipFill>
          <a:blip r:embed="rId3"/>
          <a:stretch>
            <a:fillRect/>
          </a:stretch>
        </p:blipFill>
        <p:spPr>
          <a:xfrm>
            <a:off x="856097" y="1568068"/>
            <a:ext cx="7964129" cy="4630992"/>
          </a:xfrm>
          <a:prstGeom prst="rect">
            <a:avLst/>
          </a:prstGeom>
        </p:spPr>
      </p:pic>
      <p:pic>
        <p:nvPicPr>
          <p:cNvPr id="2" name="Рисунок 1">
            <a:extLst>
              <a:ext uri="{FF2B5EF4-FFF2-40B4-BE49-F238E27FC236}">
                <a16:creationId xmlns:a16="http://schemas.microsoft.com/office/drawing/2014/main" id="{0F534235-DC3C-70A2-D8EE-F2915528389D}"/>
              </a:ext>
            </a:extLst>
          </p:cNvPr>
          <p:cNvPicPr>
            <a:picLocks noChangeAspect="1"/>
          </p:cNvPicPr>
          <p:nvPr/>
        </p:nvPicPr>
        <p:blipFill>
          <a:blip r:embed="rId4"/>
          <a:srcRect r="1622" b="6072"/>
          <a:stretch/>
        </p:blipFill>
        <p:spPr>
          <a:xfrm>
            <a:off x="591299" y="1667391"/>
            <a:ext cx="8493723" cy="4432346"/>
          </a:xfrm>
          <a:prstGeom prst="rect">
            <a:avLst/>
          </a:prstGeom>
        </p:spPr>
      </p:pic>
    </p:spTree>
    <p:extLst>
      <p:ext uri="{BB962C8B-B14F-4D97-AF65-F5344CB8AC3E}">
        <p14:creationId xmlns:p14="http://schemas.microsoft.com/office/powerpoint/2010/main" val="261819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63E7CD4-AE71-A947-71E1-DD5DDBCA2141}"/>
              </a:ext>
            </a:extLst>
          </p:cNvPr>
          <p:cNvSpPr txBox="1"/>
          <p:nvPr/>
        </p:nvSpPr>
        <p:spPr>
          <a:xfrm>
            <a:off x="1922299" y="1800585"/>
            <a:ext cx="3502742" cy="323165"/>
          </a:xfrm>
          <a:prstGeom prst="rect">
            <a:avLst/>
          </a:prstGeom>
          <a:noFill/>
        </p:spPr>
        <p:txBody>
          <a:bodyPr wrap="square" rtlCol="0">
            <a:spAutoFit/>
          </a:bodyPr>
          <a:lstStyle>
            <a:defPPr>
              <a:defRPr lang="de-DE"/>
            </a:defPPr>
            <a:lvl1pPr>
              <a:defRPr sz="2000" b="1"/>
            </a:lvl1pPr>
          </a:lstStyle>
          <a:p>
            <a:r>
              <a:rPr lang="uk-UA" sz="1500" dirty="0"/>
              <a:t>Анотація виявлених кластерів</a:t>
            </a:r>
            <a:endParaRPr lang="de-DE" sz="1500" dirty="0"/>
          </a:p>
        </p:txBody>
      </p:sp>
      <p:grpSp>
        <p:nvGrpSpPr>
          <p:cNvPr id="8" name="Групувати 7">
            <a:extLst>
              <a:ext uri="{FF2B5EF4-FFF2-40B4-BE49-F238E27FC236}">
                <a16:creationId xmlns:a16="http://schemas.microsoft.com/office/drawing/2014/main" id="{0EAE34CE-2DB6-B053-EBE4-4D091A73ED66}"/>
              </a:ext>
            </a:extLst>
          </p:cNvPr>
          <p:cNvGrpSpPr/>
          <p:nvPr/>
        </p:nvGrpSpPr>
        <p:grpSpPr>
          <a:xfrm>
            <a:off x="260002" y="1056784"/>
            <a:ext cx="6816059" cy="4874222"/>
            <a:chOff x="346669" y="266044"/>
            <a:chExt cx="9088079" cy="6498963"/>
          </a:xfrm>
          <a:solidFill>
            <a:schemeClr val="bg1"/>
          </a:solidFill>
        </p:grpSpPr>
        <p:pic>
          <p:nvPicPr>
            <p:cNvPr id="9" name="Рисунок 8">
              <a:extLst>
                <a:ext uri="{FF2B5EF4-FFF2-40B4-BE49-F238E27FC236}">
                  <a16:creationId xmlns:a16="http://schemas.microsoft.com/office/drawing/2014/main" id="{D473B311-740D-D855-0FDE-C421F5F3B16D}"/>
                </a:ext>
              </a:extLst>
            </p:cNvPr>
            <p:cNvPicPr>
              <a:picLocks noChangeAspect="1"/>
            </p:cNvPicPr>
            <p:nvPr/>
          </p:nvPicPr>
          <p:blipFill>
            <a:blip r:embed="rId2"/>
            <a:stretch>
              <a:fillRect/>
            </a:stretch>
          </p:blipFill>
          <p:spPr>
            <a:xfrm>
              <a:off x="346669" y="266044"/>
              <a:ext cx="4008120" cy="1295400"/>
            </a:xfrm>
            <a:prstGeom prst="rect">
              <a:avLst/>
            </a:prstGeom>
            <a:grpFill/>
          </p:spPr>
        </p:pic>
        <p:pic>
          <p:nvPicPr>
            <p:cNvPr id="16" name="Рисунок 15">
              <a:extLst>
                <a:ext uri="{FF2B5EF4-FFF2-40B4-BE49-F238E27FC236}">
                  <a16:creationId xmlns:a16="http://schemas.microsoft.com/office/drawing/2014/main" id="{438B35BD-B210-98A6-191C-8E76839A3735}"/>
                </a:ext>
              </a:extLst>
            </p:cNvPr>
            <p:cNvPicPr>
              <a:picLocks noChangeAspect="1"/>
            </p:cNvPicPr>
            <p:nvPr/>
          </p:nvPicPr>
          <p:blipFill>
            <a:blip r:embed="rId3"/>
            <a:stretch>
              <a:fillRect/>
            </a:stretch>
          </p:blipFill>
          <p:spPr>
            <a:xfrm>
              <a:off x="5007528" y="266044"/>
              <a:ext cx="4076700" cy="1295400"/>
            </a:xfrm>
            <a:prstGeom prst="rect">
              <a:avLst/>
            </a:prstGeom>
            <a:grpFill/>
          </p:spPr>
        </p:pic>
        <p:pic>
          <p:nvPicPr>
            <p:cNvPr id="18" name="Рисунок 17">
              <a:extLst>
                <a:ext uri="{FF2B5EF4-FFF2-40B4-BE49-F238E27FC236}">
                  <a16:creationId xmlns:a16="http://schemas.microsoft.com/office/drawing/2014/main" id="{3333E548-1EDA-B028-61B6-BF07053499FB}"/>
                </a:ext>
              </a:extLst>
            </p:cNvPr>
            <p:cNvPicPr>
              <a:picLocks noChangeAspect="1"/>
            </p:cNvPicPr>
            <p:nvPr/>
          </p:nvPicPr>
          <p:blipFill>
            <a:blip r:embed="rId4"/>
            <a:stretch>
              <a:fillRect/>
            </a:stretch>
          </p:blipFill>
          <p:spPr>
            <a:xfrm>
              <a:off x="346669" y="1561444"/>
              <a:ext cx="4076700" cy="1295400"/>
            </a:xfrm>
            <a:prstGeom prst="rect">
              <a:avLst/>
            </a:prstGeom>
            <a:grpFill/>
          </p:spPr>
        </p:pic>
        <p:pic>
          <p:nvPicPr>
            <p:cNvPr id="20" name="Рисунок 19">
              <a:extLst>
                <a:ext uri="{FF2B5EF4-FFF2-40B4-BE49-F238E27FC236}">
                  <a16:creationId xmlns:a16="http://schemas.microsoft.com/office/drawing/2014/main" id="{10061A50-6C1A-99FD-5ACA-494A744329C0}"/>
                </a:ext>
              </a:extLst>
            </p:cNvPr>
            <p:cNvPicPr>
              <a:picLocks noChangeAspect="1"/>
            </p:cNvPicPr>
            <p:nvPr/>
          </p:nvPicPr>
          <p:blipFill>
            <a:blip r:embed="rId5"/>
            <a:stretch>
              <a:fillRect/>
            </a:stretch>
          </p:blipFill>
          <p:spPr>
            <a:xfrm>
              <a:off x="5007528" y="1561444"/>
              <a:ext cx="4076700" cy="1295400"/>
            </a:xfrm>
            <a:prstGeom prst="rect">
              <a:avLst/>
            </a:prstGeom>
            <a:grpFill/>
          </p:spPr>
        </p:pic>
        <p:pic>
          <p:nvPicPr>
            <p:cNvPr id="22" name="Рисунок 21">
              <a:extLst>
                <a:ext uri="{FF2B5EF4-FFF2-40B4-BE49-F238E27FC236}">
                  <a16:creationId xmlns:a16="http://schemas.microsoft.com/office/drawing/2014/main" id="{6A2FAD1B-A8C1-55A7-804F-B3CA6ED4D064}"/>
                </a:ext>
              </a:extLst>
            </p:cNvPr>
            <p:cNvPicPr>
              <a:picLocks noChangeAspect="1"/>
            </p:cNvPicPr>
            <p:nvPr/>
          </p:nvPicPr>
          <p:blipFill>
            <a:blip r:embed="rId6"/>
            <a:stretch>
              <a:fillRect/>
            </a:stretch>
          </p:blipFill>
          <p:spPr>
            <a:xfrm>
              <a:off x="346669" y="2853077"/>
              <a:ext cx="3672840" cy="1295400"/>
            </a:xfrm>
            <a:prstGeom prst="rect">
              <a:avLst/>
            </a:prstGeom>
            <a:grpFill/>
          </p:spPr>
        </p:pic>
        <p:pic>
          <p:nvPicPr>
            <p:cNvPr id="24" name="Рисунок 23">
              <a:extLst>
                <a:ext uri="{FF2B5EF4-FFF2-40B4-BE49-F238E27FC236}">
                  <a16:creationId xmlns:a16="http://schemas.microsoft.com/office/drawing/2014/main" id="{12AE5215-4118-2804-65A5-1CABC095F483}"/>
                </a:ext>
              </a:extLst>
            </p:cNvPr>
            <p:cNvPicPr>
              <a:picLocks noChangeAspect="1"/>
            </p:cNvPicPr>
            <p:nvPr/>
          </p:nvPicPr>
          <p:blipFill>
            <a:blip r:embed="rId7"/>
            <a:stretch>
              <a:fillRect/>
            </a:stretch>
          </p:blipFill>
          <p:spPr>
            <a:xfrm>
              <a:off x="5007528" y="2853077"/>
              <a:ext cx="3703320" cy="1295400"/>
            </a:xfrm>
            <a:prstGeom prst="rect">
              <a:avLst/>
            </a:prstGeom>
            <a:grpFill/>
          </p:spPr>
        </p:pic>
        <p:pic>
          <p:nvPicPr>
            <p:cNvPr id="28" name="Рисунок 27">
              <a:extLst>
                <a:ext uri="{FF2B5EF4-FFF2-40B4-BE49-F238E27FC236}">
                  <a16:creationId xmlns:a16="http://schemas.microsoft.com/office/drawing/2014/main" id="{F30DC5C2-5A2A-CFCC-EA2D-CC8591EBFA29}"/>
                </a:ext>
              </a:extLst>
            </p:cNvPr>
            <p:cNvPicPr>
              <a:picLocks noChangeAspect="1"/>
            </p:cNvPicPr>
            <p:nvPr/>
          </p:nvPicPr>
          <p:blipFill>
            <a:blip r:embed="rId8"/>
            <a:stretch>
              <a:fillRect/>
            </a:stretch>
          </p:blipFill>
          <p:spPr>
            <a:xfrm>
              <a:off x="346669" y="4154543"/>
              <a:ext cx="3931920" cy="1295400"/>
            </a:xfrm>
            <a:prstGeom prst="rect">
              <a:avLst/>
            </a:prstGeom>
            <a:grpFill/>
          </p:spPr>
        </p:pic>
        <p:pic>
          <p:nvPicPr>
            <p:cNvPr id="30" name="Рисунок 29">
              <a:extLst>
                <a:ext uri="{FF2B5EF4-FFF2-40B4-BE49-F238E27FC236}">
                  <a16:creationId xmlns:a16="http://schemas.microsoft.com/office/drawing/2014/main" id="{D636857C-4583-F04E-AC3B-8F0F4A1B6DB2}"/>
                </a:ext>
              </a:extLst>
            </p:cNvPr>
            <p:cNvPicPr>
              <a:picLocks noChangeAspect="1"/>
            </p:cNvPicPr>
            <p:nvPr/>
          </p:nvPicPr>
          <p:blipFill>
            <a:blip r:embed="rId9"/>
            <a:stretch>
              <a:fillRect/>
            </a:stretch>
          </p:blipFill>
          <p:spPr>
            <a:xfrm>
              <a:off x="5007528" y="4154543"/>
              <a:ext cx="4427220" cy="1295400"/>
            </a:xfrm>
            <a:prstGeom prst="rect">
              <a:avLst/>
            </a:prstGeom>
            <a:grpFill/>
          </p:spPr>
        </p:pic>
        <p:pic>
          <p:nvPicPr>
            <p:cNvPr id="32" name="Рисунок 31">
              <a:extLst>
                <a:ext uri="{FF2B5EF4-FFF2-40B4-BE49-F238E27FC236}">
                  <a16:creationId xmlns:a16="http://schemas.microsoft.com/office/drawing/2014/main" id="{3476561A-E047-DDC5-D22D-EC86D0B0D9D0}"/>
                </a:ext>
              </a:extLst>
            </p:cNvPr>
            <p:cNvPicPr>
              <a:picLocks noChangeAspect="1"/>
            </p:cNvPicPr>
            <p:nvPr/>
          </p:nvPicPr>
          <p:blipFill>
            <a:blip r:embed="rId10"/>
            <a:stretch>
              <a:fillRect/>
            </a:stretch>
          </p:blipFill>
          <p:spPr>
            <a:xfrm>
              <a:off x="346669" y="5469607"/>
              <a:ext cx="3200400" cy="1295400"/>
            </a:xfrm>
            <a:prstGeom prst="rect">
              <a:avLst/>
            </a:prstGeom>
            <a:grpFill/>
          </p:spPr>
        </p:pic>
        <p:pic>
          <p:nvPicPr>
            <p:cNvPr id="34" name="Рисунок 33">
              <a:extLst>
                <a:ext uri="{FF2B5EF4-FFF2-40B4-BE49-F238E27FC236}">
                  <a16:creationId xmlns:a16="http://schemas.microsoft.com/office/drawing/2014/main" id="{9504A6FC-33DF-6B37-02EC-D0B42C849C16}"/>
                </a:ext>
              </a:extLst>
            </p:cNvPr>
            <p:cNvPicPr>
              <a:picLocks noChangeAspect="1"/>
            </p:cNvPicPr>
            <p:nvPr/>
          </p:nvPicPr>
          <p:blipFill>
            <a:blip r:embed="rId11"/>
            <a:stretch>
              <a:fillRect/>
            </a:stretch>
          </p:blipFill>
          <p:spPr>
            <a:xfrm>
              <a:off x="5007528" y="5469607"/>
              <a:ext cx="3535680" cy="1295400"/>
            </a:xfrm>
            <a:prstGeom prst="rect">
              <a:avLst/>
            </a:prstGeom>
            <a:grpFill/>
          </p:spPr>
        </p:pic>
      </p:grpSp>
      <p:sp>
        <p:nvSpPr>
          <p:cNvPr id="2" name="Прямокутник: округлені кути 1">
            <a:extLst>
              <a:ext uri="{FF2B5EF4-FFF2-40B4-BE49-F238E27FC236}">
                <a16:creationId xmlns:a16="http://schemas.microsoft.com/office/drawing/2014/main" id="{A3D7D41D-19B8-C84A-F6AE-88A296A2F05F}"/>
              </a:ext>
            </a:extLst>
          </p:cNvPr>
          <p:cNvSpPr/>
          <p:nvPr/>
        </p:nvSpPr>
        <p:spPr>
          <a:xfrm>
            <a:off x="140110" y="1056784"/>
            <a:ext cx="6935951" cy="956802"/>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3" name="Прямокутник: округлені кути 2">
            <a:extLst>
              <a:ext uri="{FF2B5EF4-FFF2-40B4-BE49-F238E27FC236}">
                <a16:creationId xmlns:a16="http://schemas.microsoft.com/office/drawing/2014/main" id="{9D6FF4D6-295E-52DC-1D37-A7972E19B77A}"/>
              </a:ext>
            </a:extLst>
          </p:cNvPr>
          <p:cNvSpPr/>
          <p:nvPr/>
        </p:nvSpPr>
        <p:spPr>
          <a:xfrm>
            <a:off x="79088" y="2947712"/>
            <a:ext cx="3320415" cy="2011744"/>
          </a:xfrm>
          <a:prstGeom prst="roundRect">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solidFill>
                <a:schemeClr val="accent5">
                  <a:lumMod val="50000"/>
                </a:schemeClr>
              </a:solidFill>
            </a:endParaRPr>
          </a:p>
        </p:txBody>
      </p:sp>
      <p:grpSp>
        <p:nvGrpSpPr>
          <p:cNvPr id="10" name="Групувати 9">
            <a:extLst>
              <a:ext uri="{FF2B5EF4-FFF2-40B4-BE49-F238E27FC236}">
                <a16:creationId xmlns:a16="http://schemas.microsoft.com/office/drawing/2014/main" id="{1100FC5F-38A1-EE80-65B0-528994F81E93}"/>
              </a:ext>
            </a:extLst>
          </p:cNvPr>
          <p:cNvGrpSpPr/>
          <p:nvPr/>
        </p:nvGrpSpPr>
        <p:grpSpPr>
          <a:xfrm>
            <a:off x="140110" y="3983356"/>
            <a:ext cx="7049729" cy="1990484"/>
            <a:chOff x="186813" y="4168141"/>
            <a:chExt cx="9399639" cy="2653978"/>
          </a:xfrm>
        </p:grpSpPr>
        <p:sp>
          <p:nvSpPr>
            <p:cNvPr id="4" name="Прямокутник: округлені кути 3">
              <a:extLst>
                <a:ext uri="{FF2B5EF4-FFF2-40B4-BE49-F238E27FC236}">
                  <a16:creationId xmlns:a16="http://schemas.microsoft.com/office/drawing/2014/main" id="{0B4040AC-33AC-DBF0-C194-06066C4BD0B5}"/>
                </a:ext>
              </a:extLst>
            </p:cNvPr>
            <p:cNvSpPr/>
            <p:nvPr/>
          </p:nvSpPr>
          <p:spPr>
            <a:xfrm>
              <a:off x="186813" y="5446176"/>
              <a:ext cx="4623967" cy="1375943"/>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5" name="Прямокутник: округлені кути 4">
              <a:extLst>
                <a:ext uri="{FF2B5EF4-FFF2-40B4-BE49-F238E27FC236}">
                  <a16:creationId xmlns:a16="http://schemas.microsoft.com/office/drawing/2014/main" id="{F643FB7F-DAFD-6E6B-64F8-8A47E0F63773}"/>
                </a:ext>
              </a:extLst>
            </p:cNvPr>
            <p:cNvSpPr/>
            <p:nvPr/>
          </p:nvSpPr>
          <p:spPr>
            <a:xfrm>
              <a:off x="4614033" y="4168141"/>
              <a:ext cx="4972419" cy="1295400"/>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grpSp>
      <p:pic>
        <p:nvPicPr>
          <p:cNvPr id="11" name="Рисунок 10" descr="Зображення, що містить текст, знімок екрана, ряд, Графік&#10;&#10;Вміст, створений ШІ, може бути неправильним.">
            <a:extLst>
              <a:ext uri="{FF2B5EF4-FFF2-40B4-BE49-F238E27FC236}">
                <a16:creationId xmlns:a16="http://schemas.microsoft.com/office/drawing/2014/main" id="{C391C830-8B53-9736-5122-86CF8ACC6E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97" y="1447800"/>
            <a:ext cx="9144000" cy="3962400"/>
          </a:xfrm>
          <a:prstGeom prst="rect">
            <a:avLst/>
          </a:prstGeom>
        </p:spPr>
      </p:pic>
      <p:pic>
        <p:nvPicPr>
          <p:cNvPr id="12" name="Рисунок 11">
            <a:extLst>
              <a:ext uri="{FF2B5EF4-FFF2-40B4-BE49-F238E27FC236}">
                <a16:creationId xmlns:a16="http://schemas.microsoft.com/office/drawing/2014/main" id="{CADCBD41-B44F-6B87-22EB-F480F4157591}"/>
              </a:ext>
            </a:extLst>
          </p:cNvPr>
          <p:cNvPicPr>
            <a:picLocks noChangeAspect="1"/>
          </p:cNvPicPr>
          <p:nvPr/>
        </p:nvPicPr>
        <p:blipFill>
          <a:blip r:embed="rId13"/>
          <a:stretch>
            <a:fillRect/>
          </a:stretch>
        </p:blipFill>
        <p:spPr>
          <a:xfrm>
            <a:off x="29497" y="935229"/>
            <a:ext cx="9007787" cy="5064655"/>
          </a:xfrm>
          <a:prstGeom prst="rect">
            <a:avLst/>
          </a:prstGeom>
        </p:spPr>
      </p:pic>
      <p:grpSp>
        <p:nvGrpSpPr>
          <p:cNvPr id="15" name="Групувати 14">
            <a:extLst>
              <a:ext uri="{FF2B5EF4-FFF2-40B4-BE49-F238E27FC236}">
                <a16:creationId xmlns:a16="http://schemas.microsoft.com/office/drawing/2014/main" id="{64BF3984-B9FC-381E-842D-46F6C36C76A5}"/>
              </a:ext>
            </a:extLst>
          </p:cNvPr>
          <p:cNvGrpSpPr/>
          <p:nvPr/>
        </p:nvGrpSpPr>
        <p:grpSpPr>
          <a:xfrm>
            <a:off x="145691" y="884160"/>
            <a:ext cx="8897174" cy="5020959"/>
            <a:chOff x="186813" y="-22652"/>
            <a:chExt cx="11862898" cy="6694612"/>
          </a:xfrm>
        </p:grpSpPr>
        <p:pic>
          <p:nvPicPr>
            <p:cNvPr id="6" name="Рисунок 5">
              <a:extLst>
                <a:ext uri="{FF2B5EF4-FFF2-40B4-BE49-F238E27FC236}">
                  <a16:creationId xmlns:a16="http://schemas.microsoft.com/office/drawing/2014/main" id="{2557499F-C3A8-A5DE-56E1-E22EE160E5F3}"/>
                </a:ext>
              </a:extLst>
            </p:cNvPr>
            <p:cNvPicPr>
              <a:picLocks noChangeAspect="1"/>
            </p:cNvPicPr>
            <p:nvPr/>
          </p:nvPicPr>
          <p:blipFill>
            <a:blip r:embed="rId14"/>
            <a:stretch>
              <a:fillRect/>
            </a:stretch>
          </p:blipFill>
          <p:spPr>
            <a:xfrm>
              <a:off x="186813" y="465543"/>
              <a:ext cx="11862898" cy="6206417"/>
            </a:xfrm>
            <a:prstGeom prst="rect">
              <a:avLst/>
            </a:prstGeom>
          </p:spPr>
        </p:pic>
        <p:sp>
          <p:nvSpPr>
            <p:cNvPr id="13" name="TextBox 12">
              <a:extLst>
                <a:ext uri="{FF2B5EF4-FFF2-40B4-BE49-F238E27FC236}">
                  <a16:creationId xmlns:a16="http://schemas.microsoft.com/office/drawing/2014/main" id="{B5A081F8-003F-73AC-7B5C-FB10CBD7E77C}"/>
                </a:ext>
              </a:extLst>
            </p:cNvPr>
            <p:cNvSpPr txBox="1"/>
            <p:nvPr/>
          </p:nvSpPr>
          <p:spPr>
            <a:xfrm>
              <a:off x="4113909" y="-22652"/>
              <a:ext cx="1134499" cy="533480"/>
            </a:xfrm>
            <a:prstGeom prst="rect">
              <a:avLst/>
            </a:prstGeom>
            <a:noFill/>
          </p:spPr>
          <p:txBody>
            <a:bodyPr wrap="none" rtlCol="0">
              <a:spAutoFit/>
            </a:bodyPr>
            <a:lstStyle>
              <a:defPPr>
                <a:defRPr lang="en-US"/>
              </a:defPPr>
              <a:lvl1pPr>
                <a:defRPr sz="2000" b="1"/>
              </a:lvl1pPr>
            </a:lstStyle>
            <a:p>
              <a:r>
                <a:rPr lang="de-DE" dirty="0"/>
                <a:t>t-SNE</a:t>
              </a:r>
            </a:p>
          </p:txBody>
        </p:sp>
      </p:grpSp>
    </p:spTree>
    <p:extLst>
      <p:ext uri="{BB962C8B-B14F-4D97-AF65-F5344CB8AC3E}">
        <p14:creationId xmlns:p14="http://schemas.microsoft.com/office/powerpoint/2010/main" val="24932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4E6CB-8DB9-F5D8-60E0-6DE39837108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EA9879-B57D-7331-A0CB-948E8C2FFDF3}"/>
              </a:ext>
            </a:extLst>
          </p:cNvPr>
          <p:cNvSpPr>
            <a:spLocks noGrp="1"/>
          </p:cNvSpPr>
          <p:nvPr>
            <p:ph type="title"/>
          </p:nvPr>
        </p:nvSpPr>
        <p:spPr>
          <a:xfrm>
            <a:off x="805114" y="172621"/>
            <a:ext cx="7886700" cy="595971"/>
          </a:xfrm>
        </p:spPr>
        <p:txBody>
          <a:bodyPr>
            <a:normAutofit/>
          </a:bodyPr>
          <a:lstStyle/>
          <a:p>
            <a:pPr algn="ctr"/>
            <a:r>
              <a:rPr lang="uk-UA" sz="3200" b="1" dirty="0">
                <a:latin typeface="Arial" panose="020B0604020202020204" pitchFamily="34" charset="0"/>
                <a:cs typeface="Arial" panose="020B0604020202020204" pitchFamily="34" charset="0"/>
              </a:rPr>
              <a:t>Моделі та схеми експериментів</a:t>
            </a:r>
          </a:p>
        </p:txBody>
      </p:sp>
      <p:pic>
        <p:nvPicPr>
          <p:cNvPr id="5" name="Рисунок 4">
            <a:extLst>
              <a:ext uri="{FF2B5EF4-FFF2-40B4-BE49-F238E27FC236}">
                <a16:creationId xmlns:a16="http://schemas.microsoft.com/office/drawing/2014/main" id="{FE6BBC9F-A9E6-E0E7-22EF-8D8FA2747F6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l="22670" r="56242" b="18538"/>
          <a:stretch/>
        </p:blipFill>
        <p:spPr>
          <a:xfrm>
            <a:off x="1525505" y="749058"/>
            <a:ext cx="1683503" cy="1683996"/>
          </a:xfrm>
          <a:prstGeom prst="rect">
            <a:avLst/>
          </a:prstGeom>
        </p:spPr>
      </p:pic>
      <p:pic>
        <p:nvPicPr>
          <p:cNvPr id="4" name="Рисунок 3">
            <a:extLst>
              <a:ext uri="{FF2B5EF4-FFF2-40B4-BE49-F238E27FC236}">
                <a16:creationId xmlns:a16="http://schemas.microsoft.com/office/drawing/2014/main" id="{647340F2-29A9-4E9F-8067-F945EE723B6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Lst>
          </a:blip>
          <a:srcRect l="23707" t="11751" r="13995" b="13998"/>
          <a:stretch/>
        </p:blipFill>
        <p:spPr>
          <a:xfrm>
            <a:off x="115303" y="930443"/>
            <a:ext cx="1379621" cy="1630946"/>
          </a:xfrm>
          <a:prstGeom prst="rect">
            <a:avLst/>
          </a:prstGeom>
        </p:spPr>
      </p:pic>
      <p:pic>
        <p:nvPicPr>
          <p:cNvPr id="6" name="Рисунок 5">
            <a:extLst>
              <a:ext uri="{FF2B5EF4-FFF2-40B4-BE49-F238E27FC236}">
                <a16:creationId xmlns:a16="http://schemas.microsoft.com/office/drawing/2014/main" id="{0CE516C2-F752-226F-5BDF-DA3F20491A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l="43780"/>
          <a:stretch/>
        </p:blipFill>
        <p:spPr>
          <a:xfrm>
            <a:off x="3847695" y="2753893"/>
            <a:ext cx="3954797" cy="1821607"/>
          </a:xfrm>
          <a:prstGeom prst="rect">
            <a:avLst/>
          </a:prstGeom>
        </p:spPr>
      </p:pic>
      <p:sp>
        <p:nvSpPr>
          <p:cNvPr id="14" name="TextBox 13">
            <a:extLst>
              <a:ext uri="{FF2B5EF4-FFF2-40B4-BE49-F238E27FC236}">
                <a16:creationId xmlns:a16="http://schemas.microsoft.com/office/drawing/2014/main" id="{E28EC5E5-8A68-810D-859C-423EF6B40BCE}"/>
              </a:ext>
            </a:extLst>
          </p:cNvPr>
          <p:cNvSpPr txBox="1"/>
          <p:nvPr/>
        </p:nvSpPr>
        <p:spPr>
          <a:xfrm>
            <a:off x="115303" y="5791772"/>
            <a:ext cx="3028951" cy="830997"/>
          </a:xfrm>
          <a:prstGeom prst="rect">
            <a:avLst/>
          </a:prstGeom>
          <a:noFill/>
          <a:ln>
            <a:solidFill>
              <a:schemeClr val="tx1"/>
            </a:solidFill>
          </a:ln>
        </p:spPr>
        <p:txBody>
          <a:bodyPr wrap="square">
            <a:spAutoFit/>
          </a:bodyPr>
          <a:lstStyle/>
          <a:p>
            <a:pPr algn="ctr"/>
            <a:r>
              <a:rPr lang="en-GB" sz="2400" b="1" dirty="0">
                <a:latin typeface="Arial" panose="020B0604020202020204" pitchFamily="34" charset="0"/>
                <a:cs typeface="Arial" panose="020B0604020202020204" pitchFamily="34" charset="0"/>
              </a:rPr>
              <a:t>Control animals</a:t>
            </a:r>
            <a:endParaRPr lang="uk-UA" sz="2400" b="1" dirty="0">
              <a:latin typeface="Arial" panose="020B0604020202020204" pitchFamily="34" charset="0"/>
              <a:cs typeface="Arial" panose="020B0604020202020204" pitchFamily="34" charset="0"/>
            </a:endParaRPr>
          </a:p>
          <a:p>
            <a:pPr algn="ctr"/>
            <a:r>
              <a:rPr lang="en-GB" sz="2400" b="1" dirty="0">
                <a:latin typeface="Arial" panose="020B0604020202020204" pitchFamily="34" charset="0"/>
                <a:cs typeface="Arial" panose="020B0604020202020204" pitchFamily="34" charset="0"/>
              </a:rPr>
              <a:t>Control tissues</a:t>
            </a:r>
            <a:endParaRPr lang="uk-UA" sz="24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5123F7-7556-85BE-AF42-E38435DFF39E}"/>
              </a:ext>
            </a:extLst>
          </p:cNvPr>
          <p:cNvSpPr txBox="1"/>
          <p:nvPr/>
        </p:nvSpPr>
        <p:spPr>
          <a:xfrm>
            <a:off x="1344057" y="5291444"/>
            <a:ext cx="562950" cy="461665"/>
          </a:xfrm>
          <a:prstGeom prst="rect">
            <a:avLst/>
          </a:prstGeom>
          <a:noFill/>
        </p:spPr>
        <p:txBody>
          <a:bodyPr wrap="square">
            <a:spAutoFit/>
          </a:bodyPr>
          <a:lstStyle/>
          <a:p>
            <a:r>
              <a:rPr lang="uk-UA" sz="2400" b="1" dirty="0" err="1"/>
              <a:t>vs</a:t>
            </a:r>
            <a:endParaRPr lang="uk-UA" sz="2400" b="1" dirty="0"/>
          </a:p>
        </p:txBody>
      </p:sp>
      <p:pic>
        <p:nvPicPr>
          <p:cNvPr id="20" name="Рисунок 19" descr="Зображення, що містить мультфільм, дизайн&#10;&#10;Вміст, створений ШІ, може бути неправильним.">
            <a:extLst>
              <a:ext uri="{FF2B5EF4-FFF2-40B4-BE49-F238E27FC236}">
                <a16:creationId xmlns:a16="http://schemas.microsoft.com/office/drawing/2014/main" id="{04127BC6-1B97-5C2D-287A-EC5D504A1FF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5303" y="3479552"/>
            <a:ext cx="1683503" cy="959955"/>
          </a:xfrm>
          <a:prstGeom prst="rect">
            <a:avLst/>
          </a:prstGeom>
        </p:spPr>
      </p:pic>
      <p:pic>
        <p:nvPicPr>
          <p:cNvPr id="22" name="Рисунок 21" descr="Зображення, що містить текст, мультфільм, серце, ілюстрація&#10;&#10;Вміст, створений ШІ, може бути неправильним.">
            <a:extLst>
              <a:ext uri="{FF2B5EF4-FFF2-40B4-BE49-F238E27FC236}">
                <a16:creationId xmlns:a16="http://schemas.microsoft.com/office/drawing/2014/main" id="{2DBCBA89-8B29-DE7A-F8FA-E10BE78471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7007" y="3335319"/>
            <a:ext cx="1302001" cy="1129121"/>
          </a:xfrm>
          <a:prstGeom prst="rect">
            <a:avLst/>
          </a:prstGeom>
        </p:spPr>
      </p:pic>
      <p:sp>
        <p:nvSpPr>
          <p:cNvPr id="23" name="Блискавка 22">
            <a:extLst>
              <a:ext uri="{FF2B5EF4-FFF2-40B4-BE49-F238E27FC236}">
                <a16:creationId xmlns:a16="http://schemas.microsoft.com/office/drawing/2014/main" id="{63A3B982-C044-FD04-6F33-3F82453404DF}"/>
              </a:ext>
            </a:extLst>
          </p:cNvPr>
          <p:cNvSpPr/>
          <p:nvPr/>
        </p:nvSpPr>
        <p:spPr>
          <a:xfrm rot="163633" flipH="1">
            <a:off x="2789119" y="3091983"/>
            <a:ext cx="336885" cy="775138"/>
          </a:xfrm>
          <a:prstGeom prst="lightningBol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4" name="Права фігурна дужка 23">
            <a:extLst>
              <a:ext uri="{FF2B5EF4-FFF2-40B4-BE49-F238E27FC236}">
                <a16:creationId xmlns:a16="http://schemas.microsoft.com/office/drawing/2014/main" id="{3F6F245F-4A01-89AF-6257-E2AE8B5CD869}"/>
              </a:ext>
            </a:extLst>
          </p:cNvPr>
          <p:cNvSpPr/>
          <p:nvPr/>
        </p:nvSpPr>
        <p:spPr>
          <a:xfrm>
            <a:off x="3268889" y="946484"/>
            <a:ext cx="739226" cy="5738895"/>
          </a:xfrm>
          <a:prstGeom prst="rightBrace">
            <a:avLst>
              <a:gd name="adj1" fmla="val 45326"/>
              <a:gd name="adj2" fmla="val 50000"/>
            </a:avLst>
          </a:prstGeom>
          <a:ln w="190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uk-UA"/>
          </a:p>
        </p:txBody>
      </p:sp>
      <p:sp>
        <p:nvSpPr>
          <p:cNvPr id="26" name="TextBox 25">
            <a:extLst>
              <a:ext uri="{FF2B5EF4-FFF2-40B4-BE49-F238E27FC236}">
                <a16:creationId xmlns:a16="http://schemas.microsoft.com/office/drawing/2014/main" id="{D265A6A3-9F56-5505-FCA1-FF85843309ED}"/>
              </a:ext>
            </a:extLst>
          </p:cNvPr>
          <p:cNvSpPr txBox="1"/>
          <p:nvPr/>
        </p:nvSpPr>
        <p:spPr>
          <a:xfrm>
            <a:off x="7802492" y="3576993"/>
            <a:ext cx="1341508" cy="400110"/>
          </a:xfrm>
          <a:prstGeom prst="rect">
            <a:avLst/>
          </a:prstGeom>
          <a:noFill/>
        </p:spPr>
        <p:txBody>
          <a:bodyPr wrap="square">
            <a:spAutoFit/>
          </a:bodyPr>
          <a:lstStyle/>
          <a:p>
            <a:r>
              <a:rPr lang="en-GB" sz="2000" b="1" dirty="0">
                <a:latin typeface="Arial" panose="020B0604020202020204" pitchFamily="34" charset="0"/>
                <a:cs typeface="Arial" panose="020B0604020202020204" pitchFamily="34" charset="0"/>
              </a:rPr>
              <a:t>A</a:t>
            </a:r>
            <a:r>
              <a:rPr lang="uk-UA" sz="2000" b="1" dirty="0" err="1">
                <a:latin typeface="Arial" panose="020B0604020202020204" pitchFamily="34" charset="0"/>
                <a:cs typeface="Arial" panose="020B0604020202020204" pitchFamily="34" charset="0"/>
              </a:rPr>
              <a:t>nalysis</a:t>
            </a:r>
            <a:r>
              <a:rPr lang="en-GB" sz="2000" b="1" dirty="0">
                <a:latin typeface="Arial" panose="020B0604020202020204" pitchFamily="34" charset="0"/>
                <a:cs typeface="Arial" panose="020B0604020202020204" pitchFamily="34" charset="0"/>
              </a:rPr>
              <a:t> </a:t>
            </a:r>
            <a:endParaRPr lang="uk-UA" sz="2000"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B19E6E7-B209-B21F-067A-CC43B25A0D97}"/>
              </a:ext>
            </a:extLst>
          </p:cNvPr>
          <p:cNvSpPr txBox="1"/>
          <p:nvPr/>
        </p:nvSpPr>
        <p:spPr>
          <a:xfrm>
            <a:off x="333875" y="2486664"/>
            <a:ext cx="3370236" cy="369332"/>
          </a:xfrm>
          <a:prstGeom prst="rect">
            <a:avLst/>
          </a:prstGeom>
          <a:noFill/>
        </p:spPr>
        <p:txBody>
          <a:bodyPr wrap="square">
            <a:spAutoFit/>
          </a:bodyPr>
          <a:lstStyle/>
          <a:p>
            <a:r>
              <a:rPr lang="uk-UA" b="1" dirty="0"/>
              <a:t>опромінення легень </a:t>
            </a:r>
            <a:r>
              <a:rPr lang="uk-UA" b="1" dirty="0" err="1"/>
              <a:t>мишей</a:t>
            </a:r>
            <a:endParaRPr lang="uk-UA" b="1" dirty="0"/>
          </a:p>
        </p:txBody>
      </p:sp>
      <p:sp>
        <p:nvSpPr>
          <p:cNvPr id="29" name="TextBox 28">
            <a:extLst>
              <a:ext uri="{FF2B5EF4-FFF2-40B4-BE49-F238E27FC236}">
                <a16:creationId xmlns:a16="http://schemas.microsoft.com/office/drawing/2014/main" id="{8622A8D1-A7D6-9FAB-A2FB-FD8C3DE3B27E}"/>
              </a:ext>
            </a:extLst>
          </p:cNvPr>
          <p:cNvSpPr txBox="1"/>
          <p:nvPr/>
        </p:nvSpPr>
        <p:spPr>
          <a:xfrm>
            <a:off x="194093" y="4522061"/>
            <a:ext cx="3461891" cy="369332"/>
          </a:xfrm>
          <a:prstGeom prst="rect">
            <a:avLst/>
          </a:prstGeom>
          <a:noFill/>
        </p:spPr>
        <p:txBody>
          <a:bodyPr wrap="square">
            <a:spAutoFit/>
          </a:bodyPr>
          <a:lstStyle/>
          <a:p>
            <a:r>
              <a:rPr lang="uk-UA" b="1" dirty="0"/>
              <a:t>опромінення пухлин простати</a:t>
            </a:r>
          </a:p>
        </p:txBody>
      </p:sp>
    </p:spTree>
    <p:extLst>
      <p:ext uri="{BB962C8B-B14F-4D97-AF65-F5344CB8AC3E}">
        <p14:creationId xmlns:p14="http://schemas.microsoft.com/office/powerpoint/2010/main" val="1671558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Групувати 47">
            <a:extLst>
              <a:ext uri="{FF2B5EF4-FFF2-40B4-BE49-F238E27FC236}">
                <a16:creationId xmlns:a16="http://schemas.microsoft.com/office/drawing/2014/main" id="{9EBFAA12-FAA8-3B94-4708-41914D04B9A3}"/>
              </a:ext>
            </a:extLst>
          </p:cNvPr>
          <p:cNvGrpSpPr/>
          <p:nvPr/>
        </p:nvGrpSpPr>
        <p:grpSpPr>
          <a:xfrm>
            <a:off x="141668" y="1690090"/>
            <a:ext cx="8580445" cy="3527795"/>
            <a:chOff x="379131" y="1301256"/>
            <a:chExt cx="11440593" cy="4703727"/>
          </a:xfrm>
        </p:grpSpPr>
        <p:pic>
          <p:nvPicPr>
            <p:cNvPr id="7" name="Рисунок 6">
              <a:extLst>
                <a:ext uri="{FF2B5EF4-FFF2-40B4-BE49-F238E27FC236}">
                  <a16:creationId xmlns:a16="http://schemas.microsoft.com/office/drawing/2014/main" id="{93B2D065-6A66-11AD-A27F-A7ED0505D3B7}"/>
                </a:ext>
              </a:extLst>
            </p:cNvPr>
            <p:cNvPicPr>
              <a:picLocks noChangeAspect="1"/>
            </p:cNvPicPr>
            <p:nvPr/>
          </p:nvPicPr>
          <p:blipFill>
            <a:blip r:embed="rId2"/>
            <a:stretch>
              <a:fillRect/>
            </a:stretch>
          </p:blipFill>
          <p:spPr>
            <a:xfrm>
              <a:off x="379134" y="1301256"/>
              <a:ext cx="1748889" cy="1080000"/>
            </a:xfrm>
            <a:prstGeom prst="rect">
              <a:avLst/>
            </a:prstGeom>
            <a:ln>
              <a:noFill/>
            </a:ln>
          </p:spPr>
        </p:pic>
        <p:pic>
          <p:nvPicPr>
            <p:cNvPr id="9" name="Рисунок 8">
              <a:extLst>
                <a:ext uri="{FF2B5EF4-FFF2-40B4-BE49-F238E27FC236}">
                  <a16:creationId xmlns:a16="http://schemas.microsoft.com/office/drawing/2014/main" id="{3229C525-7D9B-8700-33E0-AE5D20D19611}"/>
                </a:ext>
              </a:extLst>
            </p:cNvPr>
            <p:cNvPicPr>
              <a:picLocks noChangeAspect="1"/>
            </p:cNvPicPr>
            <p:nvPr/>
          </p:nvPicPr>
          <p:blipFill>
            <a:blip r:embed="rId3"/>
            <a:stretch>
              <a:fillRect/>
            </a:stretch>
          </p:blipFill>
          <p:spPr>
            <a:xfrm>
              <a:off x="2135522" y="1301256"/>
              <a:ext cx="1748889" cy="1080000"/>
            </a:xfrm>
            <a:prstGeom prst="rect">
              <a:avLst/>
            </a:prstGeom>
          </p:spPr>
        </p:pic>
        <p:pic>
          <p:nvPicPr>
            <p:cNvPr id="11" name="Рисунок 10">
              <a:extLst>
                <a:ext uri="{FF2B5EF4-FFF2-40B4-BE49-F238E27FC236}">
                  <a16:creationId xmlns:a16="http://schemas.microsoft.com/office/drawing/2014/main" id="{3C3FA8E6-1882-7AD0-7F75-4DD9D3F36B70}"/>
                </a:ext>
              </a:extLst>
            </p:cNvPr>
            <p:cNvPicPr>
              <a:picLocks noChangeAspect="1"/>
            </p:cNvPicPr>
            <p:nvPr/>
          </p:nvPicPr>
          <p:blipFill>
            <a:blip r:embed="rId4"/>
            <a:stretch>
              <a:fillRect/>
            </a:stretch>
          </p:blipFill>
          <p:spPr>
            <a:xfrm>
              <a:off x="4306788" y="1301256"/>
              <a:ext cx="1748889" cy="1080000"/>
            </a:xfrm>
            <a:prstGeom prst="rect">
              <a:avLst/>
            </a:prstGeom>
          </p:spPr>
        </p:pic>
        <p:pic>
          <p:nvPicPr>
            <p:cNvPr id="13" name="Рисунок 12">
              <a:extLst>
                <a:ext uri="{FF2B5EF4-FFF2-40B4-BE49-F238E27FC236}">
                  <a16:creationId xmlns:a16="http://schemas.microsoft.com/office/drawing/2014/main" id="{EDC63319-0947-BBD1-FC96-1E1F4BA5B482}"/>
                </a:ext>
              </a:extLst>
            </p:cNvPr>
            <p:cNvPicPr>
              <a:picLocks noChangeAspect="1"/>
            </p:cNvPicPr>
            <p:nvPr/>
          </p:nvPicPr>
          <p:blipFill>
            <a:blip r:embed="rId5"/>
            <a:stretch>
              <a:fillRect/>
            </a:stretch>
          </p:blipFill>
          <p:spPr>
            <a:xfrm>
              <a:off x="6067086" y="1301256"/>
              <a:ext cx="1748889" cy="1080000"/>
            </a:xfrm>
            <a:prstGeom prst="rect">
              <a:avLst/>
            </a:prstGeom>
          </p:spPr>
        </p:pic>
        <p:pic>
          <p:nvPicPr>
            <p:cNvPr id="15" name="Рисунок 14">
              <a:extLst>
                <a:ext uri="{FF2B5EF4-FFF2-40B4-BE49-F238E27FC236}">
                  <a16:creationId xmlns:a16="http://schemas.microsoft.com/office/drawing/2014/main" id="{A95BC0F5-FD44-3D89-96B2-4FC26AD11733}"/>
                </a:ext>
              </a:extLst>
            </p:cNvPr>
            <p:cNvPicPr>
              <a:picLocks noChangeAspect="1"/>
            </p:cNvPicPr>
            <p:nvPr/>
          </p:nvPicPr>
          <p:blipFill>
            <a:blip r:embed="rId6"/>
            <a:stretch>
              <a:fillRect/>
            </a:stretch>
          </p:blipFill>
          <p:spPr>
            <a:xfrm>
              <a:off x="8310537" y="1301256"/>
              <a:ext cx="1748889" cy="1080000"/>
            </a:xfrm>
            <a:prstGeom prst="rect">
              <a:avLst/>
            </a:prstGeom>
          </p:spPr>
        </p:pic>
        <p:pic>
          <p:nvPicPr>
            <p:cNvPr id="17" name="Рисунок 16">
              <a:extLst>
                <a:ext uri="{FF2B5EF4-FFF2-40B4-BE49-F238E27FC236}">
                  <a16:creationId xmlns:a16="http://schemas.microsoft.com/office/drawing/2014/main" id="{2CAE8E91-1680-4B42-99BA-ACAD724827A1}"/>
                </a:ext>
              </a:extLst>
            </p:cNvPr>
            <p:cNvPicPr>
              <a:picLocks noChangeAspect="1"/>
            </p:cNvPicPr>
            <p:nvPr/>
          </p:nvPicPr>
          <p:blipFill>
            <a:blip r:embed="rId7"/>
            <a:stretch>
              <a:fillRect/>
            </a:stretch>
          </p:blipFill>
          <p:spPr>
            <a:xfrm>
              <a:off x="10070835" y="1301256"/>
              <a:ext cx="1748889" cy="1080000"/>
            </a:xfrm>
            <a:prstGeom prst="rect">
              <a:avLst/>
            </a:prstGeom>
          </p:spPr>
        </p:pic>
        <p:pic>
          <p:nvPicPr>
            <p:cNvPr id="19" name="Рисунок 18">
              <a:extLst>
                <a:ext uri="{FF2B5EF4-FFF2-40B4-BE49-F238E27FC236}">
                  <a16:creationId xmlns:a16="http://schemas.microsoft.com/office/drawing/2014/main" id="{A85AA2A3-CC1D-272B-F3C7-8ED9EF2FC5BA}"/>
                </a:ext>
              </a:extLst>
            </p:cNvPr>
            <p:cNvPicPr>
              <a:picLocks noChangeAspect="1"/>
            </p:cNvPicPr>
            <p:nvPr/>
          </p:nvPicPr>
          <p:blipFill>
            <a:blip r:embed="rId8"/>
            <a:stretch>
              <a:fillRect/>
            </a:stretch>
          </p:blipFill>
          <p:spPr>
            <a:xfrm>
              <a:off x="379133" y="2509165"/>
              <a:ext cx="1748889" cy="1080000"/>
            </a:xfrm>
            <a:prstGeom prst="rect">
              <a:avLst/>
            </a:prstGeom>
          </p:spPr>
        </p:pic>
        <p:pic>
          <p:nvPicPr>
            <p:cNvPr id="21" name="Рисунок 20">
              <a:extLst>
                <a:ext uri="{FF2B5EF4-FFF2-40B4-BE49-F238E27FC236}">
                  <a16:creationId xmlns:a16="http://schemas.microsoft.com/office/drawing/2014/main" id="{770A17DB-0231-03C3-BC38-03ECCF0CA5ED}"/>
                </a:ext>
              </a:extLst>
            </p:cNvPr>
            <p:cNvPicPr>
              <a:picLocks noChangeAspect="1"/>
            </p:cNvPicPr>
            <p:nvPr/>
          </p:nvPicPr>
          <p:blipFill>
            <a:blip r:embed="rId9"/>
            <a:stretch>
              <a:fillRect/>
            </a:stretch>
          </p:blipFill>
          <p:spPr>
            <a:xfrm>
              <a:off x="2128022" y="2509165"/>
              <a:ext cx="1748889" cy="1080000"/>
            </a:xfrm>
            <a:prstGeom prst="rect">
              <a:avLst/>
            </a:prstGeom>
          </p:spPr>
        </p:pic>
        <p:pic>
          <p:nvPicPr>
            <p:cNvPr id="23" name="Рисунок 22">
              <a:extLst>
                <a:ext uri="{FF2B5EF4-FFF2-40B4-BE49-F238E27FC236}">
                  <a16:creationId xmlns:a16="http://schemas.microsoft.com/office/drawing/2014/main" id="{EDFF0FE2-D5CF-A35F-94B2-148F40B0DB9E}"/>
                </a:ext>
              </a:extLst>
            </p:cNvPr>
            <p:cNvPicPr>
              <a:picLocks noChangeAspect="1"/>
            </p:cNvPicPr>
            <p:nvPr/>
          </p:nvPicPr>
          <p:blipFill>
            <a:blip r:embed="rId10"/>
            <a:stretch>
              <a:fillRect/>
            </a:stretch>
          </p:blipFill>
          <p:spPr>
            <a:xfrm>
              <a:off x="4306788" y="2509165"/>
              <a:ext cx="1748889" cy="1080000"/>
            </a:xfrm>
            <a:prstGeom prst="rect">
              <a:avLst/>
            </a:prstGeom>
          </p:spPr>
        </p:pic>
        <p:pic>
          <p:nvPicPr>
            <p:cNvPr id="25" name="Рисунок 24">
              <a:extLst>
                <a:ext uri="{FF2B5EF4-FFF2-40B4-BE49-F238E27FC236}">
                  <a16:creationId xmlns:a16="http://schemas.microsoft.com/office/drawing/2014/main" id="{3EA0E852-4039-C42D-4917-424F9B646C0F}"/>
                </a:ext>
              </a:extLst>
            </p:cNvPr>
            <p:cNvPicPr>
              <a:picLocks noChangeAspect="1"/>
            </p:cNvPicPr>
            <p:nvPr/>
          </p:nvPicPr>
          <p:blipFill>
            <a:blip r:embed="rId11"/>
            <a:stretch>
              <a:fillRect/>
            </a:stretch>
          </p:blipFill>
          <p:spPr>
            <a:xfrm>
              <a:off x="6067086" y="2509165"/>
              <a:ext cx="1748889" cy="1080000"/>
            </a:xfrm>
            <a:prstGeom prst="rect">
              <a:avLst/>
            </a:prstGeom>
          </p:spPr>
        </p:pic>
        <p:pic>
          <p:nvPicPr>
            <p:cNvPr id="27" name="Рисунок 26">
              <a:extLst>
                <a:ext uri="{FF2B5EF4-FFF2-40B4-BE49-F238E27FC236}">
                  <a16:creationId xmlns:a16="http://schemas.microsoft.com/office/drawing/2014/main" id="{2CE68F9E-AFA8-C81D-838B-C0548ABE687C}"/>
                </a:ext>
              </a:extLst>
            </p:cNvPr>
            <p:cNvPicPr>
              <a:picLocks noChangeAspect="1"/>
            </p:cNvPicPr>
            <p:nvPr/>
          </p:nvPicPr>
          <p:blipFill>
            <a:blip r:embed="rId12"/>
            <a:stretch>
              <a:fillRect/>
            </a:stretch>
          </p:blipFill>
          <p:spPr>
            <a:xfrm>
              <a:off x="379132" y="3717074"/>
              <a:ext cx="1748889" cy="1080000"/>
            </a:xfrm>
            <a:prstGeom prst="rect">
              <a:avLst/>
            </a:prstGeom>
          </p:spPr>
        </p:pic>
        <p:pic>
          <p:nvPicPr>
            <p:cNvPr id="29" name="Рисунок 28">
              <a:extLst>
                <a:ext uri="{FF2B5EF4-FFF2-40B4-BE49-F238E27FC236}">
                  <a16:creationId xmlns:a16="http://schemas.microsoft.com/office/drawing/2014/main" id="{400A6E9F-D7FC-3677-C073-91CB3B439147}"/>
                </a:ext>
              </a:extLst>
            </p:cNvPr>
            <p:cNvPicPr>
              <a:picLocks noChangeAspect="1"/>
            </p:cNvPicPr>
            <p:nvPr/>
          </p:nvPicPr>
          <p:blipFill>
            <a:blip r:embed="rId13"/>
            <a:stretch>
              <a:fillRect/>
            </a:stretch>
          </p:blipFill>
          <p:spPr>
            <a:xfrm>
              <a:off x="2135522" y="3717074"/>
              <a:ext cx="1748889" cy="1080000"/>
            </a:xfrm>
            <a:prstGeom prst="rect">
              <a:avLst/>
            </a:prstGeom>
          </p:spPr>
        </p:pic>
        <p:pic>
          <p:nvPicPr>
            <p:cNvPr id="31" name="Рисунок 30">
              <a:extLst>
                <a:ext uri="{FF2B5EF4-FFF2-40B4-BE49-F238E27FC236}">
                  <a16:creationId xmlns:a16="http://schemas.microsoft.com/office/drawing/2014/main" id="{3885232F-41DB-66B4-8927-6AC86329996C}"/>
                </a:ext>
              </a:extLst>
            </p:cNvPr>
            <p:cNvPicPr>
              <a:picLocks noChangeAspect="1"/>
            </p:cNvPicPr>
            <p:nvPr/>
          </p:nvPicPr>
          <p:blipFill>
            <a:blip r:embed="rId14"/>
            <a:stretch>
              <a:fillRect/>
            </a:stretch>
          </p:blipFill>
          <p:spPr>
            <a:xfrm>
              <a:off x="3884411" y="3717074"/>
              <a:ext cx="1748889" cy="1080000"/>
            </a:xfrm>
            <a:prstGeom prst="rect">
              <a:avLst/>
            </a:prstGeom>
          </p:spPr>
        </p:pic>
        <p:pic>
          <p:nvPicPr>
            <p:cNvPr id="35" name="Рисунок 34">
              <a:extLst>
                <a:ext uri="{FF2B5EF4-FFF2-40B4-BE49-F238E27FC236}">
                  <a16:creationId xmlns:a16="http://schemas.microsoft.com/office/drawing/2014/main" id="{A7BA5BD9-56A8-F23C-EA35-27295FEDA05B}"/>
                </a:ext>
              </a:extLst>
            </p:cNvPr>
            <p:cNvPicPr>
              <a:picLocks noChangeAspect="1"/>
            </p:cNvPicPr>
            <p:nvPr/>
          </p:nvPicPr>
          <p:blipFill>
            <a:blip r:embed="rId15"/>
            <a:stretch>
              <a:fillRect/>
            </a:stretch>
          </p:blipFill>
          <p:spPr>
            <a:xfrm>
              <a:off x="5570663" y="3717074"/>
              <a:ext cx="1748889" cy="1080000"/>
            </a:xfrm>
            <a:prstGeom prst="rect">
              <a:avLst/>
            </a:prstGeom>
          </p:spPr>
        </p:pic>
        <p:pic>
          <p:nvPicPr>
            <p:cNvPr id="37" name="Рисунок 36">
              <a:extLst>
                <a:ext uri="{FF2B5EF4-FFF2-40B4-BE49-F238E27FC236}">
                  <a16:creationId xmlns:a16="http://schemas.microsoft.com/office/drawing/2014/main" id="{8D13CFF0-DEED-A541-8431-8014CE56F1E5}"/>
                </a:ext>
              </a:extLst>
            </p:cNvPr>
            <p:cNvPicPr>
              <a:picLocks noChangeAspect="1"/>
            </p:cNvPicPr>
            <p:nvPr/>
          </p:nvPicPr>
          <p:blipFill>
            <a:blip r:embed="rId16"/>
            <a:stretch>
              <a:fillRect/>
            </a:stretch>
          </p:blipFill>
          <p:spPr>
            <a:xfrm>
              <a:off x="379131" y="4924983"/>
              <a:ext cx="1748889" cy="1080000"/>
            </a:xfrm>
            <a:prstGeom prst="rect">
              <a:avLst/>
            </a:prstGeom>
          </p:spPr>
        </p:pic>
        <p:pic>
          <p:nvPicPr>
            <p:cNvPr id="39" name="Рисунок 38">
              <a:extLst>
                <a:ext uri="{FF2B5EF4-FFF2-40B4-BE49-F238E27FC236}">
                  <a16:creationId xmlns:a16="http://schemas.microsoft.com/office/drawing/2014/main" id="{9AE9CEED-A457-9DB6-01AB-C83C37B146F5}"/>
                </a:ext>
              </a:extLst>
            </p:cNvPr>
            <p:cNvPicPr>
              <a:picLocks noChangeAspect="1"/>
            </p:cNvPicPr>
            <p:nvPr/>
          </p:nvPicPr>
          <p:blipFill>
            <a:blip r:embed="rId17"/>
            <a:stretch>
              <a:fillRect/>
            </a:stretch>
          </p:blipFill>
          <p:spPr>
            <a:xfrm>
              <a:off x="2135522" y="4924983"/>
              <a:ext cx="1748889" cy="1080000"/>
            </a:xfrm>
            <a:prstGeom prst="rect">
              <a:avLst/>
            </a:prstGeom>
          </p:spPr>
        </p:pic>
        <p:pic>
          <p:nvPicPr>
            <p:cNvPr id="41" name="Рисунок 40">
              <a:extLst>
                <a:ext uri="{FF2B5EF4-FFF2-40B4-BE49-F238E27FC236}">
                  <a16:creationId xmlns:a16="http://schemas.microsoft.com/office/drawing/2014/main" id="{0FBDF5D0-D235-EE08-F307-9281A4251A74}"/>
                </a:ext>
              </a:extLst>
            </p:cNvPr>
            <p:cNvPicPr>
              <a:picLocks noChangeAspect="1"/>
            </p:cNvPicPr>
            <p:nvPr/>
          </p:nvPicPr>
          <p:blipFill>
            <a:blip r:embed="rId18"/>
            <a:stretch>
              <a:fillRect/>
            </a:stretch>
          </p:blipFill>
          <p:spPr>
            <a:xfrm>
              <a:off x="4306788" y="4924983"/>
              <a:ext cx="1748889" cy="1080000"/>
            </a:xfrm>
            <a:prstGeom prst="rect">
              <a:avLst/>
            </a:prstGeom>
          </p:spPr>
        </p:pic>
        <p:pic>
          <p:nvPicPr>
            <p:cNvPr id="43" name="Рисунок 42">
              <a:extLst>
                <a:ext uri="{FF2B5EF4-FFF2-40B4-BE49-F238E27FC236}">
                  <a16:creationId xmlns:a16="http://schemas.microsoft.com/office/drawing/2014/main" id="{145B1EC7-EA6C-0A57-1B8E-2AFDA5CB5DE1}"/>
                </a:ext>
              </a:extLst>
            </p:cNvPr>
            <p:cNvPicPr>
              <a:picLocks noChangeAspect="1"/>
            </p:cNvPicPr>
            <p:nvPr/>
          </p:nvPicPr>
          <p:blipFill>
            <a:blip r:embed="rId19"/>
            <a:stretch>
              <a:fillRect/>
            </a:stretch>
          </p:blipFill>
          <p:spPr>
            <a:xfrm>
              <a:off x="6067086" y="4924983"/>
              <a:ext cx="1748889" cy="1080000"/>
            </a:xfrm>
            <a:prstGeom prst="rect">
              <a:avLst/>
            </a:prstGeom>
          </p:spPr>
        </p:pic>
        <p:pic>
          <p:nvPicPr>
            <p:cNvPr id="45" name="Рисунок 44">
              <a:extLst>
                <a:ext uri="{FF2B5EF4-FFF2-40B4-BE49-F238E27FC236}">
                  <a16:creationId xmlns:a16="http://schemas.microsoft.com/office/drawing/2014/main" id="{CB0A175A-9A8A-21A9-E633-95DF29B8E295}"/>
                </a:ext>
              </a:extLst>
            </p:cNvPr>
            <p:cNvPicPr>
              <a:picLocks noChangeAspect="1"/>
            </p:cNvPicPr>
            <p:nvPr/>
          </p:nvPicPr>
          <p:blipFill>
            <a:blip r:embed="rId20"/>
            <a:stretch>
              <a:fillRect/>
            </a:stretch>
          </p:blipFill>
          <p:spPr>
            <a:xfrm>
              <a:off x="8310537" y="4924983"/>
              <a:ext cx="1748889" cy="1080000"/>
            </a:xfrm>
            <a:prstGeom prst="rect">
              <a:avLst/>
            </a:prstGeom>
          </p:spPr>
        </p:pic>
        <p:pic>
          <p:nvPicPr>
            <p:cNvPr id="47" name="Рисунок 46">
              <a:extLst>
                <a:ext uri="{FF2B5EF4-FFF2-40B4-BE49-F238E27FC236}">
                  <a16:creationId xmlns:a16="http://schemas.microsoft.com/office/drawing/2014/main" id="{94CA0A7E-C49C-186D-A3EA-F67FF99B7F48}"/>
                </a:ext>
              </a:extLst>
            </p:cNvPr>
            <p:cNvPicPr>
              <a:picLocks noChangeAspect="1"/>
            </p:cNvPicPr>
            <p:nvPr/>
          </p:nvPicPr>
          <p:blipFill>
            <a:blip r:embed="rId21"/>
            <a:stretch>
              <a:fillRect/>
            </a:stretch>
          </p:blipFill>
          <p:spPr>
            <a:xfrm>
              <a:off x="10070835" y="4924983"/>
              <a:ext cx="1748889" cy="1080000"/>
            </a:xfrm>
            <a:prstGeom prst="rect">
              <a:avLst/>
            </a:prstGeom>
          </p:spPr>
        </p:pic>
      </p:grpSp>
      <p:sp>
        <p:nvSpPr>
          <p:cNvPr id="49" name="TextBox 48">
            <a:extLst>
              <a:ext uri="{FF2B5EF4-FFF2-40B4-BE49-F238E27FC236}">
                <a16:creationId xmlns:a16="http://schemas.microsoft.com/office/drawing/2014/main" id="{32D851CF-EEAE-0E64-0E95-90CC822E1AF5}"/>
              </a:ext>
            </a:extLst>
          </p:cNvPr>
          <p:cNvSpPr txBox="1"/>
          <p:nvPr/>
        </p:nvSpPr>
        <p:spPr>
          <a:xfrm>
            <a:off x="1408770" y="462343"/>
            <a:ext cx="6923690" cy="707886"/>
          </a:xfrm>
          <a:prstGeom prst="rect">
            <a:avLst/>
          </a:prstGeom>
          <a:noFill/>
        </p:spPr>
        <p:txBody>
          <a:bodyPr wrap="none" rtlCol="0">
            <a:spAutoFit/>
          </a:bodyPr>
          <a:lstStyle>
            <a:defPPr>
              <a:defRPr lang="en-US"/>
            </a:defPPr>
            <a:lvl1pPr>
              <a:defRPr sz="2000" b="1"/>
            </a:lvl1pPr>
          </a:lstStyle>
          <a:p>
            <a:r>
              <a:rPr lang="uk-UA" dirty="0"/>
              <a:t>Перевірка якості кластеризації за маркерними генами:</a:t>
            </a:r>
          </a:p>
          <a:p>
            <a:r>
              <a:rPr lang="uk-UA" dirty="0"/>
              <a:t>по 2 з 5 найбільш визначальних</a:t>
            </a:r>
            <a:endParaRPr lang="de-DE" dirty="0"/>
          </a:p>
        </p:txBody>
      </p:sp>
      <p:pic>
        <p:nvPicPr>
          <p:cNvPr id="50" name="Рисунок 49">
            <a:extLst>
              <a:ext uri="{FF2B5EF4-FFF2-40B4-BE49-F238E27FC236}">
                <a16:creationId xmlns:a16="http://schemas.microsoft.com/office/drawing/2014/main" id="{18ED109D-62B4-F307-F56A-2CD6F2D50D14}"/>
              </a:ext>
            </a:extLst>
          </p:cNvPr>
          <p:cNvPicPr>
            <a:picLocks noChangeAspect="1"/>
          </p:cNvPicPr>
          <p:nvPr/>
        </p:nvPicPr>
        <p:blipFill>
          <a:blip r:embed="rId22"/>
          <a:stretch>
            <a:fillRect/>
          </a:stretch>
        </p:blipFill>
        <p:spPr>
          <a:xfrm>
            <a:off x="5839128" y="2543072"/>
            <a:ext cx="3218602" cy="1809668"/>
          </a:xfrm>
          <a:prstGeom prst="rect">
            <a:avLst/>
          </a:prstGeom>
          <a:ln w="28575">
            <a:solidFill>
              <a:schemeClr val="accent5">
                <a:lumMod val="60000"/>
                <a:lumOff val="40000"/>
              </a:schemeClr>
            </a:solidFill>
          </a:ln>
        </p:spPr>
      </p:pic>
      <p:grpSp>
        <p:nvGrpSpPr>
          <p:cNvPr id="51" name="Групувати 50">
            <a:extLst>
              <a:ext uri="{FF2B5EF4-FFF2-40B4-BE49-F238E27FC236}">
                <a16:creationId xmlns:a16="http://schemas.microsoft.com/office/drawing/2014/main" id="{F2CF34FB-0B60-99CC-72C0-64772D81AD49}"/>
              </a:ext>
            </a:extLst>
          </p:cNvPr>
          <p:cNvGrpSpPr/>
          <p:nvPr/>
        </p:nvGrpSpPr>
        <p:grpSpPr>
          <a:xfrm>
            <a:off x="245712" y="1634945"/>
            <a:ext cx="8242940" cy="3948058"/>
            <a:chOff x="-6907" y="982492"/>
            <a:chExt cx="10990587" cy="5264077"/>
          </a:xfrm>
        </p:grpSpPr>
        <p:pic>
          <p:nvPicPr>
            <p:cNvPr id="52" name="Рисунок 51">
              <a:extLst>
                <a:ext uri="{FF2B5EF4-FFF2-40B4-BE49-F238E27FC236}">
                  <a16:creationId xmlns:a16="http://schemas.microsoft.com/office/drawing/2014/main" id="{AF6704A3-3288-5F43-110B-09F002C777A0}"/>
                </a:ext>
              </a:extLst>
            </p:cNvPr>
            <p:cNvPicPr>
              <a:picLocks noChangeAspect="1"/>
            </p:cNvPicPr>
            <p:nvPr/>
          </p:nvPicPr>
          <p:blipFill>
            <a:blip r:embed="rId23"/>
            <a:stretch>
              <a:fillRect/>
            </a:stretch>
          </p:blipFill>
          <p:spPr>
            <a:xfrm>
              <a:off x="-6907" y="982492"/>
              <a:ext cx="1748889" cy="1080000"/>
            </a:xfrm>
            <a:prstGeom prst="rect">
              <a:avLst/>
            </a:prstGeom>
          </p:spPr>
        </p:pic>
        <p:pic>
          <p:nvPicPr>
            <p:cNvPr id="53" name="Рисунок 52">
              <a:extLst>
                <a:ext uri="{FF2B5EF4-FFF2-40B4-BE49-F238E27FC236}">
                  <a16:creationId xmlns:a16="http://schemas.microsoft.com/office/drawing/2014/main" id="{49B7A663-B94A-65BC-CBB1-62DB28C3A51C}"/>
                </a:ext>
              </a:extLst>
            </p:cNvPr>
            <p:cNvPicPr>
              <a:picLocks noChangeAspect="1"/>
            </p:cNvPicPr>
            <p:nvPr/>
          </p:nvPicPr>
          <p:blipFill>
            <a:blip r:embed="rId24"/>
            <a:stretch>
              <a:fillRect/>
            </a:stretch>
          </p:blipFill>
          <p:spPr>
            <a:xfrm>
              <a:off x="1741982" y="982492"/>
              <a:ext cx="1748889" cy="1080000"/>
            </a:xfrm>
            <a:prstGeom prst="rect">
              <a:avLst/>
            </a:prstGeom>
          </p:spPr>
        </p:pic>
        <p:pic>
          <p:nvPicPr>
            <p:cNvPr id="54" name="Рисунок 53">
              <a:extLst>
                <a:ext uri="{FF2B5EF4-FFF2-40B4-BE49-F238E27FC236}">
                  <a16:creationId xmlns:a16="http://schemas.microsoft.com/office/drawing/2014/main" id="{3CB772B5-A8D4-FEE8-993E-28C71A83AF72}"/>
                </a:ext>
              </a:extLst>
            </p:cNvPr>
            <p:cNvPicPr>
              <a:picLocks noChangeAspect="1"/>
            </p:cNvPicPr>
            <p:nvPr/>
          </p:nvPicPr>
          <p:blipFill>
            <a:blip r:embed="rId25"/>
            <a:stretch>
              <a:fillRect/>
            </a:stretch>
          </p:blipFill>
          <p:spPr>
            <a:xfrm>
              <a:off x="3719180" y="982492"/>
              <a:ext cx="1748889" cy="1080000"/>
            </a:xfrm>
            <a:prstGeom prst="rect">
              <a:avLst/>
            </a:prstGeom>
          </p:spPr>
        </p:pic>
        <p:pic>
          <p:nvPicPr>
            <p:cNvPr id="55" name="Рисунок 54">
              <a:extLst>
                <a:ext uri="{FF2B5EF4-FFF2-40B4-BE49-F238E27FC236}">
                  <a16:creationId xmlns:a16="http://schemas.microsoft.com/office/drawing/2014/main" id="{CF443B82-E9F0-448C-0C85-DCCF70BDAE04}"/>
                </a:ext>
              </a:extLst>
            </p:cNvPr>
            <p:cNvPicPr>
              <a:picLocks noChangeAspect="1"/>
            </p:cNvPicPr>
            <p:nvPr/>
          </p:nvPicPr>
          <p:blipFill>
            <a:blip r:embed="rId26"/>
            <a:stretch>
              <a:fillRect/>
            </a:stretch>
          </p:blipFill>
          <p:spPr>
            <a:xfrm>
              <a:off x="5468069" y="982492"/>
              <a:ext cx="1748889" cy="1080000"/>
            </a:xfrm>
            <a:prstGeom prst="rect">
              <a:avLst/>
            </a:prstGeom>
          </p:spPr>
        </p:pic>
        <p:pic>
          <p:nvPicPr>
            <p:cNvPr id="56" name="Рисунок 55">
              <a:extLst>
                <a:ext uri="{FF2B5EF4-FFF2-40B4-BE49-F238E27FC236}">
                  <a16:creationId xmlns:a16="http://schemas.microsoft.com/office/drawing/2014/main" id="{F5EDD489-78B8-CE16-1328-7802BBD1A0DC}"/>
                </a:ext>
              </a:extLst>
            </p:cNvPr>
            <p:cNvPicPr>
              <a:picLocks noChangeAspect="1"/>
            </p:cNvPicPr>
            <p:nvPr/>
          </p:nvPicPr>
          <p:blipFill>
            <a:blip r:embed="rId27"/>
            <a:stretch>
              <a:fillRect/>
            </a:stretch>
          </p:blipFill>
          <p:spPr>
            <a:xfrm>
              <a:off x="7485902" y="982492"/>
              <a:ext cx="1748889" cy="1080000"/>
            </a:xfrm>
            <a:prstGeom prst="rect">
              <a:avLst/>
            </a:prstGeom>
          </p:spPr>
        </p:pic>
        <p:pic>
          <p:nvPicPr>
            <p:cNvPr id="57" name="Рисунок 56">
              <a:extLst>
                <a:ext uri="{FF2B5EF4-FFF2-40B4-BE49-F238E27FC236}">
                  <a16:creationId xmlns:a16="http://schemas.microsoft.com/office/drawing/2014/main" id="{B0EF226E-5F39-60F7-5675-DF817C442D3B}"/>
                </a:ext>
              </a:extLst>
            </p:cNvPr>
            <p:cNvPicPr>
              <a:picLocks noChangeAspect="1"/>
            </p:cNvPicPr>
            <p:nvPr/>
          </p:nvPicPr>
          <p:blipFill>
            <a:blip r:embed="rId28"/>
            <a:stretch>
              <a:fillRect/>
            </a:stretch>
          </p:blipFill>
          <p:spPr>
            <a:xfrm>
              <a:off x="9234791" y="982492"/>
              <a:ext cx="1748889" cy="1080000"/>
            </a:xfrm>
            <a:prstGeom prst="rect">
              <a:avLst/>
            </a:prstGeom>
          </p:spPr>
        </p:pic>
        <p:pic>
          <p:nvPicPr>
            <p:cNvPr id="58" name="Рисунок 57">
              <a:extLst>
                <a:ext uri="{FF2B5EF4-FFF2-40B4-BE49-F238E27FC236}">
                  <a16:creationId xmlns:a16="http://schemas.microsoft.com/office/drawing/2014/main" id="{83AC9486-D908-3D00-BD75-72D2CBF3A68C}"/>
                </a:ext>
              </a:extLst>
            </p:cNvPr>
            <p:cNvPicPr>
              <a:picLocks noChangeAspect="1"/>
            </p:cNvPicPr>
            <p:nvPr/>
          </p:nvPicPr>
          <p:blipFill>
            <a:blip r:embed="rId29"/>
            <a:stretch>
              <a:fillRect/>
            </a:stretch>
          </p:blipFill>
          <p:spPr>
            <a:xfrm>
              <a:off x="-6907" y="2357888"/>
              <a:ext cx="1748889" cy="1080000"/>
            </a:xfrm>
            <a:prstGeom prst="rect">
              <a:avLst/>
            </a:prstGeom>
          </p:spPr>
        </p:pic>
        <p:pic>
          <p:nvPicPr>
            <p:cNvPr id="59" name="Рисунок 58">
              <a:extLst>
                <a:ext uri="{FF2B5EF4-FFF2-40B4-BE49-F238E27FC236}">
                  <a16:creationId xmlns:a16="http://schemas.microsoft.com/office/drawing/2014/main" id="{71D34010-EF8D-2DCC-61BD-77AD4F8DE9E6}"/>
                </a:ext>
              </a:extLst>
            </p:cNvPr>
            <p:cNvPicPr>
              <a:picLocks noChangeAspect="1"/>
            </p:cNvPicPr>
            <p:nvPr/>
          </p:nvPicPr>
          <p:blipFill>
            <a:blip r:embed="rId30"/>
            <a:stretch>
              <a:fillRect/>
            </a:stretch>
          </p:blipFill>
          <p:spPr>
            <a:xfrm>
              <a:off x="1741982" y="2357888"/>
              <a:ext cx="1748889" cy="1080000"/>
            </a:xfrm>
            <a:prstGeom prst="rect">
              <a:avLst/>
            </a:prstGeom>
          </p:spPr>
        </p:pic>
        <p:pic>
          <p:nvPicPr>
            <p:cNvPr id="60" name="Рисунок 59">
              <a:extLst>
                <a:ext uri="{FF2B5EF4-FFF2-40B4-BE49-F238E27FC236}">
                  <a16:creationId xmlns:a16="http://schemas.microsoft.com/office/drawing/2014/main" id="{76533190-FBAE-DB92-8858-F6F46649BA99}"/>
                </a:ext>
              </a:extLst>
            </p:cNvPr>
            <p:cNvPicPr>
              <a:picLocks noChangeAspect="1"/>
            </p:cNvPicPr>
            <p:nvPr/>
          </p:nvPicPr>
          <p:blipFill>
            <a:blip r:embed="rId31"/>
            <a:stretch>
              <a:fillRect/>
            </a:stretch>
          </p:blipFill>
          <p:spPr>
            <a:xfrm>
              <a:off x="3517986" y="2357888"/>
              <a:ext cx="1748889" cy="1080000"/>
            </a:xfrm>
            <a:prstGeom prst="rect">
              <a:avLst/>
            </a:prstGeom>
          </p:spPr>
        </p:pic>
        <p:pic>
          <p:nvPicPr>
            <p:cNvPr id="61" name="Рисунок 60">
              <a:extLst>
                <a:ext uri="{FF2B5EF4-FFF2-40B4-BE49-F238E27FC236}">
                  <a16:creationId xmlns:a16="http://schemas.microsoft.com/office/drawing/2014/main" id="{41CC5104-F8D0-DED5-B13F-BA951A87B6A9}"/>
                </a:ext>
              </a:extLst>
            </p:cNvPr>
            <p:cNvPicPr>
              <a:picLocks noChangeAspect="1"/>
            </p:cNvPicPr>
            <p:nvPr/>
          </p:nvPicPr>
          <p:blipFill>
            <a:blip r:embed="rId32"/>
            <a:stretch>
              <a:fillRect/>
            </a:stretch>
          </p:blipFill>
          <p:spPr>
            <a:xfrm>
              <a:off x="5279923" y="2357888"/>
              <a:ext cx="1748889" cy="1080000"/>
            </a:xfrm>
            <a:prstGeom prst="rect">
              <a:avLst/>
            </a:prstGeom>
          </p:spPr>
        </p:pic>
        <p:pic>
          <p:nvPicPr>
            <p:cNvPr id="62" name="Рисунок 61">
              <a:extLst>
                <a:ext uri="{FF2B5EF4-FFF2-40B4-BE49-F238E27FC236}">
                  <a16:creationId xmlns:a16="http://schemas.microsoft.com/office/drawing/2014/main" id="{00845C68-320E-F3A9-047B-B97452BFFF69}"/>
                </a:ext>
              </a:extLst>
            </p:cNvPr>
            <p:cNvPicPr>
              <a:picLocks noChangeAspect="1"/>
            </p:cNvPicPr>
            <p:nvPr/>
          </p:nvPicPr>
          <p:blipFill>
            <a:blip r:embed="rId33"/>
            <a:stretch>
              <a:fillRect/>
            </a:stretch>
          </p:blipFill>
          <p:spPr>
            <a:xfrm>
              <a:off x="-6907" y="3695246"/>
              <a:ext cx="1748889" cy="1080000"/>
            </a:xfrm>
            <a:prstGeom prst="rect">
              <a:avLst/>
            </a:prstGeom>
          </p:spPr>
        </p:pic>
        <p:pic>
          <p:nvPicPr>
            <p:cNvPr id="63" name="Рисунок 62">
              <a:extLst>
                <a:ext uri="{FF2B5EF4-FFF2-40B4-BE49-F238E27FC236}">
                  <a16:creationId xmlns:a16="http://schemas.microsoft.com/office/drawing/2014/main" id="{C41B588B-E485-9AAA-A77C-5A788E79BDE7}"/>
                </a:ext>
              </a:extLst>
            </p:cNvPr>
            <p:cNvPicPr>
              <a:picLocks noChangeAspect="1"/>
            </p:cNvPicPr>
            <p:nvPr/>
          </p:nvPicPr>
          <p:blipFill>
            <a:blip r:embed="rId34"/>
            <a:stretch>
              <a:fillRect/>
            </a:stretch>
          </p:blipFill>
          <p:spPr>
            <a:xfrm>
              <a:off x="1741982" y="3695246"/>
              <a:ext cx="1748889" cy="1080000"/>
            </a:xfrm>
            <a:prstGeom prst="rect">
              <a:avLst/>
            </a:prstGeom>
          </p:spPr>
        </p:pic>
        <p:pic>
          <p:nvPicPr>
            <p:cNvPr id="64" name="Рисунок 63">
              <a:extLst>
                <a:ext uri="{FF2B5EF4-FFF2-40B4-BE49-F238E27FC236}">
                  <a16:creationId xmlns:a16="http://schemas.microsoft.com/office/drawing/2014/main" id="{2C3FD10C-F6C5-937C-4E95-1143CFADA900}"/>
                </a:ext>
              </a:extLst>
            </p:cNvPr>
            <p:cNvPicPr>
              <a:picLocks noChangeAspect="1"/>
            </p:cNvPicPr>
            <p:nvPr/>
          </p:nvPicPr>
          <p:blipFill>
            <a:blip r:embed="rId35"/>
            <a:stretch>
              <a:fillRect/>
            </a:stretch>
          </p:blipFill>
          <p:spPr>
            <a:xfrm>
              <a:off x="3719180" y="3695246"/>
              <a:ext cx="1748889" cy="1080000"/>
            </a:xfrm>
            <a:prstGeom prst="rect">
              <a:avLst/>
            </a:prstGeom>
          </p:spPr>
        </p:pic>
        <p:pic>
          <p:nvPicPr>
            <p:cNvPr id="65" name="Рисунок 64">
              <a:extLst>
                <a:ext uri="{FF2B5EF4-FFF2-40B4-BE49-F238E27FC236}">
                  <a16:creationId xmlns:a16="http://schemas.microsoft.com/office/drawing/2014/main" id="{FCFE443D-4061-5EF9-F188-C09BE906E2B8}"/>
                </a:ext>
              </a:extLst>
            </p:cNvPr>
            <p:cNvPicPr>
              <a:picLocks noChangeAspect="1"/>
            </p:cNvPicPr>
            <p:nvPr/>
          </p:nvPicPr>
          <p:blipFill>
            <a:blip r:embed="rId36"/>
            <a:stretch>
              <a:fillRect/>
            </a:stretch>
          </p:blipFill>
          <p:spPr>
            <a:xfrm>
              <a:off x="5468069" y="3695246"/>
              <a:ext cx="1748889" cy="1080000"/>
            </a:xfrm>
            <a:prstGeom prst="rect">
              <a:avLst/>
            </a:prstGeom>
          </p:spPr>
        </p:pic>
        <p:pic>
          <p:nvPicPr>
            <p:cNvPr id="66" name="Рисунок 65">
              <a:extLst>
                <a:ext uri="{FF2B5EF4-FFF2-40B4-BE49-F238E27FC236}">
                  <a16:creationId xmlns:a16="http://schemas.microsoft.com/office/drawing/2014/main" id="{AE13071E-A201-07FB-0062-A9203757C26A}"/>
                </a:ext>
              </a:extLst>
            </p:cNvPr>
            <p:cNvPicPr>
              <a:picLocks noChangeAspect="1"/>
            </p:cNvPicPr>
            <p:nvPr/>
          </p:nvPicPr>
          <p:blipFill>
            <a:blip r:embed="rId37"/>
            <a:stretch>
              <a:fillRect/>
            </a:stretch>
          </p:blipFill>
          <p:spPr>
            <a:xfrm>
              <a:off x="-6907" y="5166569"/>
              <a:ext cx="1748889" cy="1080000"/>
            </a:xfrm>
            <a:prstGeom prst="rect">
              <a:avLst/>
            </a:prstGeom>
          </p:spPr>
        </p:pic>
        <p:pic>
          <p:nvPicPr>
            <p:cNvPr id="67" name="Рисунок 66">
              <a:extLst>
                <a:ext uri="{FF2B5EF4-FFF2-40B4-BE49-F238E27FC236}">
                  <a16:creationId xmlns:a16="http://schemas.microsoft.com/office/drawing/2014/main" id="{58563478-E6D5-7C3F-2E6D-D48B0901A849}"/>
                </a:ext>
              </a:extLst>
            </p:cNvPr>
            <p:cNvPicPr>
              <a:picLocks noChangeAspect="1"/>
            </p:cNvPicPr>
            <p:nvPr/>
          </p:nvPicPr>
          <p:blipFill>
            <a:blip r:embed="rId38"/>
            <a:stretch>
              <a:fillRect/>
            </a:stretch>
          </p:blipFill>
          <p:spPr>
            <a:xfrm>
              <a:off x="1741982" y="5166569"/>
              <a:ext cx="1748889" cy="1080000"/>
            </a:xfrm>
            <a:prstGeom prst="rect">
              <a:avLst/>
            </a:prstGeom>
          </p:spPr>
        </p:pic>
        <p:pic>
          <p:nvPicPr>
            <p:cNvPr id="68" name="Рисунок 67">
              <a:extLst>
                <a:ext uri="{FF2B5EF4-FFF2-40B4-BE49-F238E27FC236}">
                  <a16:creationId xmlns:a16="http://schemas.microsoft.com/office/drawing/2014/main" id="{D4C00A83-F9EC-325F-E772-C669BE14415E}"/>
                </a:ext>
              </a:extLst>
            </p:cNvPr>
            <p:cNvPicPr>
              <a:picLocks noChangeAspect="1"/>
            </p:cNvPicPr>
            <p:nvPr/>
          </p:nvPicPr>
          <p:blipFill>
            <a:blip r:embed="rId39"/>
            <a:stretch>
              <a:fillRect/>
            </a:stretch>
          </p:blipFill>
          <p:spPr>
            <a:xfrm>
              <a:off x="3719180" y="5166569"/>
              <a:ext cx="1748889" cy="1080000"/>
            </a:xfrm>
            <a:prstGeom prst="rect">
              <a:avLst/>
            </a:prstGeom>
          </p:spPr>
        </p:pic>
        <p:pic>
          <p:nvPicPr>
            <p:cNvPr id="69" name="Рисунок 68">
              <a:extLst>
                <a:ext uri="{FF2B5EF4-FFF2-40B4-BE49-F238E27FC236}">
                  <a16:creationId xmlns:a16="http://schemas.microsoft.com/office/drawing/2014/main" id="{8DCC72EC-6543-7A64-6028-7F54327BD98F}"/>
                </a:ext>
              </a:extLst>
            </p:cNvPr>
            <p:cNvPicPr>
              <a:picLocks noChangeAspect="1"/>
            </p:cNvPicPr>
            <p:nvPr/>
          </p:nvPicPr>
          <p:blipFill>
            <a:blip r:embed="rId40"/>
            <a:stretch>
              <a:fillRect/>
            </a:stretch>
          </p:blipFill>
          <p:spPr>
            <a:xfrm>
              <a:off x="5468069" y="5166569"/>
              <a:ext cx="1748889" cy="1080000"/>
            </a:xfrm>
            <a:prstGeom prst="rect">
              <a:avLst/>
            </a:prstGeom>
          </p:spPr>
        </p:pic>
        <p:pic>
          <p:nvPicPr>
            <p:cNvPr id="70" name="Рисунок 69">
              <a:extLst>
                <a:ext uri="{FF2B5EF4-FFF2-40B4-BE49-F238E27FC236}">
                  <a16:creationId xmlns:a16="http://schemas.microsoft.com/office/drawing/2014/main" id="{DB913B9A-4715-1ACB-D0B7-7F99972E6305}"/>
                </a:ext>
              </a:extLst>
            </p:cNvPr>
            <p:cNvPicPr>
              <a:picLocks noChangeAspect="1"/>
            </p:cNvPicPr>
            <p:nvPr/>
          </p:nvPicPr>
          <p:blipFill>
            <a:blip r:embed="rId41"/>
            <a:stretch>
              <a:fillRect/>
            </a:stretch>
          </p:blipFill>
          <p:spPr>
            <a:xfrm>
              <a:off x="7485902" y="5166569"/>
              <a:ext cx="1748889" cy="1080000"/>
            </a:xfrm>
            <a:prstGeom prst="rect">
              <a:avLst/>
            </a:prstGeom>
          </p:spPr>
        </p:pic>
        <p:pic>
          <p:nvPicPr>
            <p:cNvPr id="71" name="Рисунок 70">
              <a:extLst>
                <a:ext uri="{FF2B5EF4-FFF2-40B4-BE49-F238E27FC236}">
                  <a16:creationId xmlns:a16="http://schemas.microsoft.com/office/drawing/2014/main" id="{B6CCD091-FEA4-8D24-3E36-5B0FE76637C9}"/>
                </a:ext>
              </a:extLst>
            </p:cNvPr>
            <p:cNvPicPr>
              <a:picLocks noChangeAspect="1"/>
            </p:cNvPicPr>
            <p:nvPr/>
          </p:nvPicPr>
          <p:blipFill>
            <a:blip r:embed="rId42"/>
            <a:stretch>
              <a:fillRect/>
            </a:stretch>
          </p:blipFill>
          <p:spPr>
            <a:xfrm>
              <a:off x="9234791" y="5166569"/>
              <a:ext cx="1748889" cy="1080000"/>
            </a:xfrm>
            <a:prstGeom prst="rect">
              <a:avLst/>
            </a:prstGeom>
          </p:spPr>
        </p:pic>
      </p:grpSp>
    </p:spTree>
    <p:extLst>
      <p:ext uri="{BB962C8B-B14F-4D97-AF65-F5344CB8AC3E}">
        <p14:creationId xmlns:p14="http://schemas.microsoft.com/office/powerpoint/2010/main" val="406331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E0BA6F-3ED7-C1F4-C6E8-BE6DFF037715}"/>
              </a:ext>
            </a:extLst>
          </p:cNvPr>
          <p:cNvSpPr txBox="1"/>
          <p:nvPr/>
        </p:nvSpPr>
        <p:spPr>
          <a:xfrm>
            <a:off x="997840" y="870722"/>
            <a:ext cx="7408118" cy="400110"/>
          </a:xfrm>
          <a:prstGeom prst="rect">
            <a:avLst/>
          </a:prstGeom>
          <a:noFill/>
        </p:spPr>
        <p:txBody>
          <a:bodyPr wrap="none" rtlCol="0">
            <a:spAutoFit/>
          </a:bodyPr>
          <a:lstStyle>
            <a:defPPr>
              <a:defRPr lang="en-US"/>
            </a:defPPr>
            <a:lvl1pPr>
              <a:defRPr sz="2000" b="1"/>
            </a:lvl1pPr>
          </a:lstStyle>
          <a:p>
            <a:r>
              <a:rPr lang="ru-RU" dirty="0"/>
              <a:t>Функціональний аналіз: </a:t>
            </a:r>
            <a:r>
              <a:rPr lang="de-DE" dirty="0"/>
              <a:t>Gene Ontology </a:t>
            </a:r>
            <a:r>
              <a:rPr lang="uk-UA" dirty="0"/>
              <a:t> та </a:t>
            </a:r>
            <a:r>
              <a:rPr lang="de-DE" dirty="0"/>
              <a:t>KEGG Enrichment</a:t>
            </a:r>
          </a:p>
        </p:txBody>
      </p:sp>
      <p:grpSp>
        <p:nvGrpSpPr>
          <p:cNvPr id="10" name="Групувати 9">
            <a:extLst>
              <a:ext uri="{FF2B5EF4-FFF2-40B4-BE49-F238E27FC236}">
                <a16:creationId xmlns:a16="http://schemas.microsoft.com/office/drawing/2014/main" id="{0218A0BF-A533-6B5D-F185-AEE723760069}"/>
              </a:ext>
            </a:extLst>
          </p:cNvPr>
          <p:cNvGrpSpPr/>
          <p:nvPr/>
        </p:nvGrpSpPr>
        <p:grpSpPr>
          <a:xfrm>
            <a:off x="1609897" y="1488778"/>
            <a:ext cx="5712677" cy="4049241"/>
            <a:chOff x="1136548" y="1059725"/>
            <a:chExt cx="7496175" cy="5173927"/>
          </a:xfrm>
        </p:grpSpPr>
        <p:pic>
          <p:nvPicPr>
            <p:cNvPr id="6" name="Рисунок 5">
              <a:extLst>
                <a:ext uri="{FF2B5EF4-FFF2-40B4-BE49-F238E27FC236}">
                  <a16:creationId xmlns:a16="http://schemas.microsoft.com/office/drawing/2014/main" id="{C49475DD-6206-5BAE-E74A-F4C38C4ADE51}"/>
                </a:ext>
              </a:extLst>
            </p:cNvPr>
            <p:cNvPicPr>
              <a:picLocks noChangeAspect="1"/>
            </p:cNvPicPr>
            <p:nvPr/>
          </p:nvPicPr>
          <p:blipFill>
            <a:blip r:embed="rId2"/>
            <a:stretch>
              <a:fillRect/>
            </a:stretch>
          </p:blipFill>
          <p:spPr>
            <a:xfrm>
              <a:off x="1136548" y="1429057"/>
              <a:ext cx="7496175" cy="4629150"/>
            </a:xfrm>
            <a:prstGeom prst="rect">
              <a:avLst/>
            </a:prstGeom>
            <a:ln w="38100">
              <a:noFill/>
            </a:ln>
          </p:spPr>
        </p:pic>
        <p:sp>
          <p:nvSpPr>
            <p:cNvPr id="8" name="TextBox 7">
              <a:extLst>
                <a:ext uri="{FF2B5EF4-FFF2-40B4-BE49-F238E27FC236}">
                  <a16:creationId xmlns:a16="http://schemas.microsoft.com/office/drawing/2014/main" id="{04D7CCBE-9C68-5AA3-2D3A-CA6880851585}"/>
                </a:ext>
              </a:extLst>
            </p:cNvPr>
            <p:cNvSpPr txBox="1"/>
            <p:nvPr/>
          </p:nvSpPr>
          <p:spPr>
            <a:xfrm>
              <a:off x="1136548" y="1059725"/>
              <a:ext cx="7496175" cy="400109"/>
            </a:xfrm>
            <a:prstGeom prst="rect">
              <a:avLst/>
            </a:prstGeom>
            <a:noFill/>
            <a:ln w="38100">
              <a:solidFill>
                <a:schemeClr val="accent5">
                  <a:lumMod val="75000"/>
                </a:schemeClr>
              </a:solidFill>
            </a:ln>
          </p:spPr>
          <p:txBody>
            <a:bodyPr wrap="square">
              <a:spAutoFit/>
            </a:bodyPr>
            <a:lstStyle/>
            <a:p>
              <a:pPr algn="ctr"/>
              <a:r>
                <a:rPr lang="de-DE" sz="1350" dirty="0"/>
                <a:t>Gene Ontology </a:t>
              </a:r>
            </a:p>
          </p:txBody>
        </p:sp>
        <p:sp>
          <p:nvSpPr>
            <p:cNvPr id="9" name="Прямокутник 8">
              <a:extLst>
                <a:ext uri="{FF2B5EF4-FFF2-40B4-BE49-F238E27FC236}">
                  <a16:creationId xmlns:a16="http://schemas.microsoft.com/office/drawing/2014/main" id="{30F7822D-5A64-254F-265E-249E06E8C7B9}"/>
                </a:ext>
              </a:extLst>
            </p:cNvPr>
            <p:cNvSpPr/>
            <p:nvPr/>
          </p:nvSpPr>
          <p:spPr>
            <a:xfrm>
              <a:off x="1136548" y="1059725"/>
              <a:ext cx="7496175" cy="5173927"/>
            </a:xfrm>
            <a:prstGeom prst="rect">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grpSp>
      <p:pic>
        <p:nvPicPr>
          <p:cNvPr id="11" name="Рисунок 10">
            <a:extLst>
              <a:ext uri="{FF2B5EF4-FFF2-40B4-BE49-F238E27FC236}">
                <a16:creationId xmlns:a16="http://schemas.microsoft.com/office/drawing/2014/main" id="{5D62A5AC-9779-3692-A6BB-B31C467EBE3E}"/>
              </a:ext>
            </a:extLst>
          </p:cNvPr>
          <p:cNvPicPr>
            <a:picLocks noChangeAspect="1"/>
          </p:cNvPicPr>
          <p:nvPr/>
        </p:nvPicPr>
        <p:blipFill>
          <a:blip r:embed="rId3"/>
          <a:srcRect t="4536"/>
          <a:stretch/>
        </p:blipFill>
        <p:spPr>
          <a:xfrm>
            <a:off x="2082973" y="1837695"/>
            <a:ext cx="4978053" cy="3563016"/>
          </a:xfrm>
          <a:prstGeom prst="rect">
            <a:avLst/>
          </a:prstGeom>
        </p:spPr>
      </p:pic>
    </p:spTree>
    <p:extLst>
      <p:ext uri="{BB962C8B-B14F-4D97-AF65-F5344CB8AC3E}">
        <p14:creationId xmlns:p14="http://schemas.microsoft.com/office/powerpoint/2010/main" val="134612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7CD2-A0DF-F877-E75D-29E7D98D80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6CB4B6-ADC0-44DA-CD1F-73ADD2EE23DB}"/>
              </a:ext>
            </a:extLst>
          </p:cNvPr>
          <p:cNvSpPr txBox="1"/>
          <p:nvPr/>
        </p:nvSpPr>
        <p:spPr>
          <a:xfrm>
            <a:off x="867941" y="653695"/>
            <a:ext cx="7408118" cy="400110"/>
          </a:xfrm>
          <a:prstGeom prst="rect">
            <a:avLst/>
          </a:prstGeom>
          <a:noFill/>
        </p:spPr>
        <p:txBody>
          <a:bodyPr wrap="none" rtlCol="0">
            <a:spAutoFit/>
          </a:bodyPr>
          <a:lstStyle>
            <a:defPPr>
              <a:defRPr lang="en-US"/>
            </a:defPPr>
            <a:lvl1pPr>
              <a:defRPr sz="2000" b="1"/>
            </a:lvl1pPr>
          </a:lstStyle>
          <a:p>
            <a:r>
              <a:rPr lang="ru-RU" dirty="0"/>
              <a:t>Функціональний аналіз: </a:t>
            </a:r>
            <a:r>
              <a:rPr lang="de-DE" dirty="0"/>
              <a:t>Gene Ontology </a:t>
            </a:r>
            <a:r>
              <a:rPr lang="uk-UA" dirty="0"/>
              <a:t> та </a:t>
            </a:r>
            <a:r>
              <a:rPr lang="de-DE" dirty="0"/>
              <a:t>KEGG Enrichment</a:t>
            </a:r>
          </a:p>
        </p:txBody>
      </p:sp>
      <p:sp>
        <p:nvSpPr>
          <p:cNvPr id="8" name="TextBox 7">
            <a:extLst>
              <a:ext uri="{FF2B5EF4-FFF2-40B4-BE49-F238E27FC236}">
                <a16:creationId xmlns:a16="http://schemas.microsoft.com/office/drawing/2014/main" id="{6DFEDEE5-27CE-56AA-3EBC-57C6604D27C8}"/>
              </a:ext>
            </a:extLst>
          </p:cNvPr>
          <p:cNvSpPr txBox="1"/>
          <p:nvPr/>
        </p:nvSpPr>
        <p:spPr>
          <a:xfrm>
            <a:off x="1103134" y="1349701"/>
            <a:ext cx="5622131" cy="300082"/>
          </a:xfrm>
          <a:prstGeom prst="rect">
            <a:avLst/>
          </a:prstGeom>
          <a:noFill/>
          <a:ln w="38100">
            <a:solidFill>
              <a:schemeClr val="accent5">
                <a:lumMod val="75000"/>
              </a:schemeClr>
            </a:solidFill>
          </a:ln>
        </p:spPr>
        <p:txBody>
          <a:bodyPr wrap="square">
            <a:spAutoFit/>
          </a:bodyPr>
          <a:lstStyle/>
          <a:p>
            <a:pPr algn="ctr"/>
            <a:r>
              <a:rPr lang="de-DE" sz="1350" dirty="0"/>
              <a:t>KEGG Enrichment</a:t>
            </a:r>
          </a:p>
        </p:txBody>
      </p:sp>
      <p:sp>
        <p:nvSpPr>
          <p:cNvPr id="9" name="Прямокутник 8">
            <a:extLst>
              <a:ext uri="{FF2B5EF4-FFF2-40B4-BE49-F238E27FC236}">
                <a16:creationId xmlns:a16="http://schemas.microsoft.com/office/drawing/2014/main" id="{19D85C79-74CB-FB38-1287-F6F4455BFD6A}"/>
              </a:ext>
            </a:extLst>
          </p:cNvPr>
          <p:cNvSpPr/>
          <p:nvPr/>
        </p:nvSpPr>
        <p:spPr>
          <a:xfrm>
            <a:off x="612057" y="1349702"/>
            <a:ext cx="7240729" cy="4335801"/>
          </a:xfrm>
          <a:prstGeom prst="rect">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5" name="Рисунок 4">
            <a:extLst>
              <a:ext uri="{FF2B5EF4-FFF2-40B4-BE49-F238E27FC236}">
                <a16:creationId xmlns:a16="http://schemas.microsoft.com/office/drawing/2014/main" id="{82551329-52CA-E37F-D884-5B237D359C48}"/>
              </a:ext>
            </a:extLst>
          </p:cNvPr>
          <p:cNvPicPr>
            <a:picLocks noChangeAspect="1"/>
          </p:cNvPicPr>
          <p:nvPr/>
        </p:nvPicPr>
        <p:blipFill>
          <a:blip r:embed="rId2"/>
          <a:stretch>
            <a:fillRect/>
          </a:stretch>
        </p:blipFill>
        <p:spPr>
          <a:xfrm>
            <a:off x="1103133" y="1660734"/>
            <a:ext cx="6420763" cy="3781029"/>
          </a:xfrm>
          <a:prstGeom prst="rect">
            <a:avLst/>
          </a:prstGeom>
        </p:spPr>
      </p:pic>
      <p:pic>
        <p:nvPicPr>
          <p:cNvPr id="4" name="Рисунок 3">
            <a:extLst>
              <a:ext uri="{FF2B5EF4-FFF2-40B4-BE49-F238E27FC236}">
                <a16:creationId xmlns:a16="http://schemas.microsoft.com/office/drawing/2014/main" id="{4FECCBAC-6762-68BD-C8DE-57239FF13A03}"/>
              </a:ext>
            </a:extLst>
          </p:cNvPr>
          <p:cNvPicPr>
            <a:picLocks noChangeAspect="1"/>
          </p:cNvPicPr>
          <p:nvPr/>
        </p:nvPicPr>
        <p:blipFill>
          <a:blip r:embed="rId3"/>
          <a:srcRect t="3170"/>
          <a:stretch/>
        </p:blipFill>
        <p:spPr>
          <a:xfrm>
            <a:off x="1140003" y="1700966"/>
            <a:ext cx="6035086" cy="3884922"/>
          </a:xfrm>
          <a:prstGeom prst="rect">
            <a:avLst/>
          </a:prstGeom>
        </p:spPr>
      </p:pic>
      <p:pic>
        <p:nvPicPr>
          <p:cNvPr id="7" name="Рисунок 6">
            <a:extLst>
              <a:ext uri="{FF2B5EF4-FFF2-40B4-BE49-F238E27FC236}">
                <a16:creationId xmlns:a16="http://schemas.microsoft.com/office/drawing/2014/main" id="{74EA049D-14B7-DE97-66D1-B09F7425DB54}"/>
              </a:ext>
            </a:extLst>
          </p:cNvPr>
          <p:cNvPicPr>
            <a:picLocks noChangeAspect="1"/>
          </p:cNvPicPr>
          <p:nvPr/>
        </p:nvPicPr>
        <p:blipFill>
          <a:blip r:embed="rId4"/>
          <a:srcRect t="5872"/>
          <a:stretch/>
        </p:blipFill>
        <p:spPr>
          <a:xfrm>
            <a:off x="1103132" y="1700966"/>
            <a:ext cx="6435535" cy="3740797"/>
          </a:xfrm>
          <a:prstGeom prst="rect">
            <a:avLst/>
          </a:prstGeom>
        </p:spPr>
      </p:pic>
    </p:spTree>
    <p:extLst>
      <p:ext uri="{BB962C8B-B14F-4D97-AF65-F5344CB8AC3E}">
        <p14:creationId xmlns:p14="http://schemas.microsoft.com/office/powerpoint/2010/main" val="34465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147EE5-00F1-CBB0-F1BC-1986FF16EE37}"/>
              </a:ext>
            </a:extLst>
          </p:cNvPr>
          <p:cNvSpPr txBox="1"/>
          <p:nvPr/>
        </p:nvSpPr>
        <p:spPr>
          <a:xfrm>
            <a:off x="346587" y="274574"/>
            <a:ext cx="8450825" cy="1377300"/>
          </a:xfrm>
          <a:prstGeom prst="rect">
            <a:avLst/>
          </a:prstGeom>
          <a:noFill/>
        </p:spPr>
        <p:txBody>
          <a:bodyPr wrap="square">
            <a:spAutoFit/>
          </a:bodyPr>
          <a:lstStyle/>
          <a:p>
            <a:r>
              <a:rPr lang="uk-UA" sz="1350" b="1" u="sng" dirty="0">
                <a:solidFill>
                  <a:srgbClr val="2E2E2E"/>
                </a:solidFill>
                <a:latin typeface="helvetica" panose="020B0604020202020204" pitchFamily="34" charset="0"/>
              </a:rPr>
              <a:t>Оригінальна  стаття:</a:t>
            </a:r>
          </a:p>
          <a:p>
            <a:r>
              <a:rPr lang="en-US" sz="1350" dirty="0">
                <a:solidFill>
                  <a:srgbClr val="2E2E2E"/>
                </a:solidFill>
                <a:latin typeface="helvetica" panose="020B0604020202020204" pitchFamily="34" charset="0"/>
              </a:rPr>
              <a:t>CD31</a:t>
            </a:r>
            <a:r>
              <a:rPr lang="uk-UA" sz="1350" dirty="0">
                <a:solidFill>
                  <a:srgbClr val="2E2E2E"/>
                </a:solidFill>
                <a:latin typeface="helvetica" panose="020B0604020202020204" pitchFamily="34" charset="0"/>
              </a:rPr>
              <a:t> (</a:t>
            </a:r>
            <a:r>
              <a:rPr lang="de-DE" sz="1350" b="1" dirty="0">
                <a:solidFill>
                  <a:srgbClr val="2E2E2E"/>
                </a:solidFill>
                <a:latin typeface="helvetica" panose="020B0604020202020204" pitchFamily="34" charset="0"/>
              </a:rPr>
              <a:t>PECAM1</a:t>
            </a:r>
            <a:r>
              <a:rPr lang="uk-UA" sz="1350" dirty="0">
                <a:solidFill>
                  <a:srgbClr val="2E2E2E"/>
                </a:solidFill>
                <a:latin typeface="helvetica" panose="020B0604020202020204" pitchFamily="34" charset="0"/>
              </a:rPr>
              <a:t>)</a:t>
            </a:r>
            <a:r>
              <a:rPr lang="en-US" sz="1350" dirty="0">
                <a:solidFill>
                  <a:srgbClr val="2E2E2E"/>
                </a:solidFill>
                <a:latin typeface="helvetica" panose="020B0604020202020204" pitchFamily="34" charset="0"/>
              </a:rPr>
              <a:t> is an inefficient endothelial marker in human prostate, even though it is widely used as such in mouse and human studies</a:t>
            </a:r>
            <a:r>
              <a:rPr lang="uk-UA" sz="1350" dirty="0">
                <a:solidFill>
                  <a:srgbClr val="2E2E2E"/>
                </a:solidFill>
                <a:latin typeface="helvetica" panose="020B0604020202020204" pitchFamily="34" charset="0"/>
              </a:rPr>
              <a:t> → </a:t>
            </a:r>
            <a:r>
              <a:rPr lang="en-US" sz="1350" dirty="0">
                <a:solidFill>
                  <a:srgbClr val="2E2E2E"/>
                </a:solidFill>
                <a:latin typeface="helvetica" panose="020B0604020202020204" pitchFamily="34" charset="0"/>
              </a:rPr>
              <a:t>replace with </a:t>
            </a:r>
            <a:r>
              <a:rPr lang="en-US" sz="1350" b="1" dirty="0">
                <a:solidFill>
                  <a:srgbClr val="2E2E2E"/>
                </a:solidFill>
                <a:latin typeface="helvetica" panose="020B0604020202020204" pitchFamily="34" charset="0"/>
              </a:rPr>
              <a:t>CD200</a:t>
            </a:r>
            <a:r>
              <a:rPr lang="en-GB" sz="1350" dirty="0">
                <a:solidFill>
                  <a:srgbClr val="2E2E2E"/>
                </a:solidFill>
                <a:latin typeface="helvetica" panose="020B0604020202020204" pitchFamily="34" charset="0"/>
              </a:rPr>
              <a:t>, as better marker for </a:t>
            </a:r>
            <a:r>
              <a:rPr lang="en-US" sz="1350" dirty="0">
                <a:solidFill>
                  <a:srgbClr val="2E2E2E"/>
                </a:solidFill>
                <a:latin typeface="helvetica" panose="020B0604020202020204" pitchFamily="34" charset="0"/>
              </a:rPr>
              <a:t>endothelial cells</a:t>
            </a:r>
            <a:r>
              <a:rPr lang="uk-UA" sz="1350" dirty="0">
                <a:solidFill>
                  <a:srgbClr val="2E2E2E"/>
                </a:solidFill>
                <a:latin typeface="helvetica" panose="020B0604020202020204" pitchFamily="34" charset="0"/>
              </a:rPr>
              <a:t>. </a:t>
            </a:r>
            <a:r>
              <a:rPr lang="en-US" sz="1350" dirty="0">
                <a:solidFill>
                  <a:srgbClr val="2E2E2E"/>
                </a:solidFill>
                <a:latin typeface="helvetica" panose="020B0604020202020204" pitchFamily="34" charset="0"/>
              </a:rPr>
              <a:t>Podoplanin (</a:t>
            </a:r>
            <a:r>
              <a:rPr lang="en-US" sz="1350" b="1" dirty="0">
                <a:solidFill>
                  <a:srgbClr val="2E2E2E"/>
                </a:solidFill>
                <a:latin typeface="helvetica" panose="020B0604020202020204" pitchFamily="34" charset="0"/>
              </a:rPr>
              <a:t>PDPN</a:t>
            </a:r>
            <a:r>
              <a:rPr lang="en-US" sz="1350" dirty="0">
                <a:solidFill>
                  <a:srgbClr val="2E2E2E"/>
                </a:solidFill>
                <a:latin typeface="helvetica" panose="020B0604020202020204" pitchFamily="34" charset="0"/>
              </a:rPr>
              <a:t>) was found to robustly label fibroblasts. </a:t>
            </a:r>
            <a:endParaRPr lang="uk-UA" sz="1350" dirty="0">
              <a:solidFill>
                <a:srgbClr val="2E2E2E"/>
              </a:solidFill>
              <a:latin typeface="helvetica" panose="020B0604020202020204" pitchFamily="34" charset="0"/>
            </a:endParaRPr>
          </a:p>
          <a:p>
            <a:r>
              <a:rPr lang="en-US" sz="1600" u="sng" dirty="0">
                <a:solidFill>
                  <a:srgbClr val="2E2E2E"/>
                </a:solidFill>
                <a:latin typeface="helvetica" panose="020B0604020202020204" pitchFamily="34" charset="0"/>
              </a:rPr>
              <a:t>CD200</a:t>
            </a:r>
            <a:r>
              <a:rPr lang="en-US" sz="1600" u="sng" baseline="30000" dirty="0">
                <a:solidFill>
                  <a:srgbClr val="2E2E2E"/>
                </a:solidFill>
                <a:latin typeface="helvetica" panose="020B0604020202020204" pitchFamily="34" charset="0"/>
              </a:rPr>
              <a:t>+</a:t>
            </a:r>
            <a:r>
              <a:rPr lang="en-US" sz="1600" u="sng" dirty="0">
                <a:solidFill>
                  <a:srgbClr val="2E2E2E"/>
                </a:solidFill>
                <a:latin typeface="helvetica" panose="020B0604020202020204" pitchFamily="34" charset="0"/>
              </a:rPr>
              <a:t> endothelia, PDPN</a:t>
            </a:r>
            <a:r>
              <a:rPr lang="en-US" sz="1600" u="sng" baseline="30000" dirty="0">
                <a:solidFill>
                  <a:srgbClr val="2E2E2E"/>
                </a:solidFill>
                <a:latin typeface="helvetica" panose="020B0604020202020204" pitchFamily="34" charset="0"/>
              </a:rPr>
              <a:t>+</a:t>
            </a:r>
            <a:r>
              <a:rPr lang="en-US" sz="1600" u="sng" dirty="0">
                <a:solidFill>
                  <a:srgbClr val="2E2E2E"/>
                </a:solidFill>
                <a:latin typeface="helvetica" panose="020B0604020202020204" pitchFamily="34" charset="0"/>
              </a:rPr>
              <a:t> fibroblasts, and CD200</a:t>
            </a:r>
            <a:r>
              <a:rPr lang="en-US" sz="1600" u="sng" baseline="30000" dirty="0">
                <a:solidFill>
                  <a:srgbClr val="2E2E2E"/>
                </a:solidFill>
                <a:latin typeface="helvetica" panose="020B0604020202020204" pitchFamily="34" charset="0"/>
              </a:rPr>
              <a:t>−</a:t>
            </a:r>
            <a:r>
              <a:rPr lang="en-US" sz="1600" u="sng" dirty="0">
                <a:solidFill>
                  <a:srgbClr val="2E2E2E"/>
                </a:solidFill>
                <a:latin typeface="helvetica" panose="020B0604020202020204" pitchFamily="34" charset="0"/>
              </a:rPr>
              <a:t>/PDPN</a:t>
            </a:r>
            <a:r>
              <a:rPr lang="en-US" sz="1600" u="sng" baseline="30000" dirty="0">
                <a:solidFill>
                  <a:srgbClr val="2E2E2E"/>
                </a:solidFill>
                <a:latin typeface="helvetica" panose="020B0604020202020204" pitchFamily="34" charset="0"/>
              </a:rPr>
              <a:t>−</a:t>
            </a:r>
            <a:r>
              <a:rPr lang="en-US" sz="1600" u="sng" dirty="0">
                <a:solidFill>
                  <a:srgbClr val="2E2E2E"/>
                </a:solidFill>
                <a:latin typeface="helvetica" panose="020B0604020202020204" pitchFamily="34" charset="0"/>
              </a:rPr>
              <a:t> smooth muscle</a:t>
            </a:r>
            <a:r>
              <a:rPr lang="en-US" sz="1600" dirty="0">
                <a:solidFill>
                  <a:srgbClr val="2E2E2E"/>
                </a:solidFill>
                <a:latin typeface="helvetica" panose="020B0604020202020204" pitchFamily="34" charset="0"/>
              </a:rPr>
              <a:t>.</a:t>
            </a:r>
            <a:endParaRPr lang="de-DE" sz="1600" dirty="0"/>
          </a:p>
          <a:p>
            <a:endParaRPr lang="de-DE" sz="1350" dirty="0"/>
          </a:p>
        </p:txBody>
      </p:sp>
      <p:grpSp>
        <p:nvGrpSpPr>
          <p:cNvPr id="8" name="Групувати 7">
            <a:extLst>
              <a:ext uri="{FF2B5EF4-FFF2-40B4-BE49-F238E27FC236}">
                <a16:creationId xmlns:a16="http://schemas.microsoft.com/office/drawing/2014/main" id="{A6B854F6-35C2-A5AB-8CC1-728A8102A6F9}"/>
              </a:ext>
            </a:extLst>
          </p:cNvPr>
          <p:cNvGrpSpPr/>
          <p:nvPr/>
        </p:nvGrpSpPr>
        <p:grpSpPr>
          <a:xfrm>
            <a:off x="81602" y="2327136"/>
            <a:ext cx="8335158" cy="3317620"/>
            <a:chOff x="108802" y="1959847"/>
            <a:chExt cx="11113544" cy="4423493"/>
          </a:xfrm>
        </p:grpSpPr>
        <p:pic>
          <p:nvPicPr>
            <p:cNvPr id="5" name="Рисунок 4">
              <a:extLst>
                <a:ext uri="{FF2B5EF4-FFF2-40B4-BE49-F238E27FC236}">
                  <a16:creationId xmlns:a16="http://schemas.microsoft.com/office/drawing/2014/main" id="{F374C0CF-B633-FDA3-CC71-C69C973DFED8}"/>
                </a:ext>
              </a:extLst>
            </p:cNvPr>
            <p:cNvPicPr>
              <a:picLocks noChangeAspect="1"/>
            </p:cNvPicPr>
            <p:nvPr/>
          </p:nvPicPr>
          <p:blipFill>
            <a:blip r:embed="rId2"/>
            <a:srcRect b="7856"/>
            <a:stretch/>
          </p:blipFill>
          <p:spPr>
            <a:xfrm>
              <a:off x="108802" y="1959847"/>
              <a:ext cx="8524875" cy="4423493"/>
            </a:xfrm>
            <a:prstGeom prst="rect">
              <a:avLst/>
            </a:prstGeom>
          </p:spPr>
        </p:pic>
        <p:pic>
          <p:nvPicPr>
            <p:cNvPr id="7" name="Рисунок 6">
              <a:extLst>
                <a:ext uri="{FF2B5EF4-FFF2-40B4-BE49-F238E27FC236}">
                  <a16:creationId xmlns:a16="http://schemas.microsoft.com/office/drawing/2014/main" id="{8BF30E90-1615-CFAE-D4D3-BAC29203F7BA}"/>
                </a:ext>
              </a:extLst>
            </p:cNvPr>
            <p:cNvPicPr>
              <a:picLocks noChangeAspect="1"/>
            </p:cNvPicPr>
            <p:nvPr/>
          </p:nvPicPr>
          <p:blipFill>
            <a:blip r:embed="rId3"/>
            <a:stretch>
              <a:fillRect/>
            </a:stretch>
          </p:blipFill>
          <p:spPr>
            <a:xfrm>
              <a:off x="5254300" y="1982679"/>
              <a:ext cx="5968046" cy="4049661"/>
            </a:xfrm>
            <a:prstGeom prst="rect">
              <a:avLst/>
            </a:prstGeom>
          </p:spPr>
        </p:pic>
      </p:grpSp>
      <p:grpSp>
        <p:nvGrpSpPr>
          <p:cNvPr id="2" name="Групувати 1">
            <a:extLst>
              <a:ext uri="{FF2B5EF4-FFF2-40B4-BE49-F238E27FC236}">
                <a16:creationId xmlns:a16="http://schemas.microsoft.com/office/drawing/2014/main" id="{A67315E4-D8D9-0AD5-26E7-1E2678BE32D0}"/>
              </a:ext>
            </a:extLst>
          </p:cNvPr>
          <p:cNvGrpSpPr/>
          <p:nvPr/>
        </p:nvGrpSpPr>
        <p:grpSpPr>
          <a:xfrm>
            <a:off x="150182" y="2185720"/>
            <a:ext cx="8605306" cy="3600450"/>
            <a:chOff x="289897" y="1192784"/>
            <a:chExt cx="11473741" cy="4800600"/>
          </a:xfrm>
        </p:grpSpPr>
        <p:pic>
          <p:nvPicPr>
            <p:cNvPr id="4" name="Рисунок 3">
              <a:extLst>
                <a:ext uri="{FF2B5EF4-FFF2-40B4-BE49-F238E27FC236}">
                  <a16:creationId xmlns:a16="http://schemas.microsoft.com/office/drawing/2014/main" id="{D39FC2AC-B0DF-4C95-87B7-EF445A7EC564}"/>
                </a:ext>
              </a:extLst>
            </p:cNvPr>
            <p:cNvPicPr>
              <a:picLocks noChangeAspect="1"/>
            </p:cNvPicPr>
            <p:nvPr/>
          </p:nvPicPr>
          <p:blipFill>
            <a:blip r:embed="rId4"/>
            <a:srcRect b="7614"/>
            <a:stretch/>
          </p:blipFill>
          <p:spPr>
            <a:xfrm>
              <a:off x="289897" y="1394206"/>
              <a:ext cx="8524875" cy="4435094"/>
            </a:xfrm>
            <a:prstGeom prst="rect">
              <a:avLst/>
            </a:prstGeom>
          </p:spPr>
        </p:pic>
        <p:pic>
          <p:nvPicPr>
            <p:cNvPr id="6" name="Рисунок 5">
              <a:extLst>
                <a:ext uri="{FF2B5EF4-FFF2-40B4-BE49-F238E27FC236}">
                  <a16:creationId xmlns:a16="http://schemas.microsoft.com/office/drawing/2014/main" id="{32CD5866-D792-7DA5-D4F1-B027653752B1}"/>
                </a:ext>
              </a:extLst>
            </p:cNvPr>
            <p:cNvPicPr>
              <a:picLocks noChangeAspect="1"/>
            </p:cNvPicPr>
            <p:nvPr/>
          </p:nvPicPr>
          <p:blipFill>
            <a:blip r:embed="rId5"/>
            <a:stretch>
              <a:fillRect/>
            </a:stretch>
          </p:blipFill>
          <p:spPr>
            <a:xfrm>
              <a:off x="5451330" y="1192784"/>
              <a:ext cx="6312308" cy="4800600"/>
            </a:xfrm>
            <a:prstGeom prst="rect">
              <a:avLst/>
            </a:prstGeom>
          </p:spPr>
        </p:pic>
      </p:grpSp>
      <p:grpSp>
        <p:nvGrpSpPr>
          <p:cNvPr id="9" name="Групувати 8">
            <a:extLst>
              <a:ext uri="{FF2B5EF4-FFF2-40B4-BE49-F238E27FC236}">
                <a16:creationId xmlns:a16="http://schemas.microsoft.com/office/drawing/2014/main" id="{E921909E-7255-D0D2-BF99-F84AE1994D40}"/>
              </a:ext>
            </a:extLst>
          </p:cNvPr>
          <p:cNvGrpSpPr/>
          <p:nvPr/>
        </p:nvGrpSpPr>
        <p:grpSpPr>
          <a:xfrm>
            <a:off x="273736" y="2260458"/>
            <a:ext cx="8481752" cy="3450974"/>
            <a:chOff x="497840" y="1671132"/>
            <a:chExt cx="11309002" cy="4601298"/>
          </a:xfrm>
        </p:grpSpPr>
        <p:pic>
          <p:nvPicPr>
            <p:cNvPr id="10" name="Рисунок 9">
              <a:extLst>
                <a:ext uri="{FF2B5EF4-FFF2-40B4-BE49-F238E27FC236}">
                  <a16:creationId xmlns:a16="http://schemas.microsoft.com/office/drawing/2014/main" id="{B67EA48A-7EAE-EF08-75C6-439E1D9D7127}"/>
                </a:ext>
              </a:extLst>
            </p:cNvPr>
            <p:cNvPicPr>
              <a:picLocks noChangeAspect="1"/>
            </p:cNvPicPr>
            <p:nvPr/>
          </p:nvPicPr>
          <p:blipFill>
            <a:blip r:embed="rId6"/>
            <a:srcRect b="7758"/>
            <a:stretch/>
          </p:blipFill>
          <p:spPr>
            <a:xfrm>
              <a:off x="497840" y="1757680"/>
              <a:ext cx="8524875" cy="4428203"/>
            </a:xfrm>
            <a:prstGeom prst="rect">
              <a:avLst/>
            </a:prstGeom>
          </p:spPr>
        </p:pic>
        <p:pic>
          <p:nvPicPr>
            <p:cNvPr id="11" name="Рисунок 10">
              <a:extLst>
                <a:ext uri="{FF2B5EF4-FFF2-40B4-BE49-F238E27FC236}">
                  <a16:creationId xmlns:a16="http://schemas.microsoft.com/office/drawing/2014/main" id="{E33A9CC4-A4D5-7BB1-1297-020F77632B6C}"/>
                </a:ext>
              </a:extLst>
            </p:cNvPr>
            <p:cNvPicPr>
              <a:picLocks noChangeAspect="1"/>
            </p:cNvPicPr>
            <p:nvPr/>
          </p:nvPicPr>
          <p:blipFill>
            <a:blip r:embed="rId7"/>
            <a:stretch>
              <a:fillRect/>
            </a:stretch>
          </p:blipFill>
          <p:spPr>
            <a:xfrm>
              <a:off x="5494534" y="1671132"/>
              <a:ext cx="6312308" cy="4601298"/>
            </a:xfrm>
            <a:prstGeom prst="rect">
              <a:avLst/>
            </a:prstGeom>
          </p:spPr>
        </p:pic>
      </p:grpSp>
    </p:spTree>
    <p:extLst>
      <p:ext uri="{BB962C8B-B14F-4D97-AF65-F5344CB8AC3E}">
        <p14:creationId xmlns:p14="http://schemas.microsoft.com/office/powerpoint/2010/main" val="9741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88A41-7CF3-2ACE-A002-91F7306AE20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2EF240-A0AF-D1C6-C726-023CDC680877}"/>
              </a:ext>
            </a:extLst>
          </p:cNvPr>
          <p:cNvSpPr>
            <a:spLocks noGrp="1"/>
          </p:cNvSpPr>
          <p:nvPr>
            <p:ph type="title"/>
          </p:nvPr>
        </p:nvSpPr>
        <p:spPr>
          <a:xfrm>
            <a:off x="754011" y="3801500"/>
            <a:ext cx="7886700" cy="1325563"/>
          </a:xfrm>
        </p:spPr>
        <p:txBody>
          <a:bodyPr vert="horz" lIns="91440" tIns="45720" rIns="91440" bIns="45720" rtlCol="0" anchor="ctr">
            <a:normAutofit/>
          </a:bodyPr>
          <a:lstStyle/>
          <a:p>
            <a:pPr marL="571500" indent="-571500">
              <a:buFont typeface="Arial" panose="020B0604020202020204" pitchFamily="34" charset="0"/>
              <a:buChar char="•"/>
            </a:pPr>
            <a:r>
              <a:rPr lang="uk-UA" b="1" dirty="0"/>
              <a:t>Дмитро, датасет: </a:t>
            </a:r>
            <a:r>
              <a:rPr lang="en-US" b="1" dirty="0"/>
              <a:t>10997_PCaFcol_5GEX</a:t>
            </a:r>
            <a:endParaRPr lang="uk-UA" b="1" dirty="0"/>
          </a:p>
        </p:txBody>
      </p:sp>
      <p:sp>
        <p:nvSpPr>
          <p:cNvPr id="4" name="Заголовок 1">
            <a:extLst>
              <a:ext uri="{FF2B5EF4-FFF2-40B4-BE49-F238E27FC236}">
                <a16:creationId xmlns:a16="http://schemas.microsoft.com/office/drawing/2014/main" id="{AF7B6F8F-A287-9FD6-5132-F7C20311BC47}"/>
              </a:ext>
            </a:extLst>
          </p:cNvPr>
          <p:cNvSpPr txBox="1">
            <a:spLocks/>
          </p:cNvSpPr>
          <p:nvPr/>
        </p:nvSpPr>
        <p:spPr>
          <a:xfrm>
            <a:off x="569657" y="700548"/>
            <a:ext cx="7886700" cy="235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uk-UA" b="1" dirty="0"/>
              <a:t>Заріна, Дмитро</a:t>
            </a:r>
          </a:p>
          <a:p>
            <a:pPr algn="ctr"/>
            <a:r>
              <a:rPr lang="uk-UA" u="sng" dirty="0"/>
              <a:t>Датасети опромінених пухлин простати людини</a:t>
            </a:r>
            <a:r>
              <a:rPr lang="uk-UA" dirty="0"/>
              <a:t>.</a:t>
            </a:r>
          </a:p>
          <a:p>
            <a:pPr algn="ctr"/>
            <a:endParaRPr lang="uk-UA" dirty="0"/>
          </a:p>
        </p:txBody>
      </p:sp>
    </p:spTree>
    <p:extLst>
      <p:ext uri="{BB962C8B-B14F-4D97-AF65-F5344CB8AC3E}">
        <p14:creationId xmlns:p14="http://schemas.microsoft.com/office/powerpoint/2010/main" val="4283492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кутник 3">
            <a:extLst>
              <a:ext uri="{FF2B5EF4-FFF2-40B4-BE49-F238E27FC236}">
                <a16:creationId xmlns:a16="http://schemas.microsoft.com/office/drawing/2014/main" id="{F2577859-2F6A-4127-BCE5-D01BD17BC6BB}"/>
              </a:ext>
            </a:extLst>
          </p:cNvPr>
          <p:cNvSpPr/>
          <p:nvPr/>
        </p:nvSpPr>
        <p:spPr>
          <a:xfrm>
            <a:off x="1902458" y="911052"/>
            <a:ext cx="5433219" cy="692497"/>
          </a:xfrm>
          <a:prstGeom prst="rect">
            <a:avLst/>
          </a:prstGeom>
          <a:noFill/>
        </p:spPr>
        <p:txBody>
          <a:bodyPr wrap="none" lIns="68580" tIns="34290" rIns="68580" bIns="34290">
            <a:spAutoFit/>
          </a:bodyPr>
          <a:lstStyle/>
          <a:p>
            <a:pPr algn="ctr"/>
            <a:r>
              <a:rPr lang="uk-UA" sz="4050" dirty="0">
                <a:ln w="0"/>
                <a:effectLst>
                  <a:outerShdw blurRad="38100" dist="19050" dir="2700000" algn="tl" rotWithShape="0">
                    <a:schemeClr val="dk1">
                      <a:alpha val="40000"/>
                    </a:schemeClr>
                  </a:outerShdw>
                </a:effectLst>
              </a:rPr>
              <a:t>Загальне дослідження</a:t>
            </a:r>
          </a:p>
        </p:txBody>
      </p:sp>
      <p:sp>
        <p:nvSpPr>
          <p:cNvPr id="5" name="TextBox 4">
            <a:extLst>
              <a:ext uri="{FF2B5EF4-FFF2-40B4-BE49-F238E27FC236}">
                <a16:creationId xmlns:a16="http://schemas.microsoft.com/office/drawing/2014/main" id="{1883A5E8-2A75-4045-9EF8-18AF40255607}"/>
              </a:ext>
            </a:extLst>
          </p:cNvPr>
          <p:cNvSpPr txBox="1"/>
          <p:nvPr/>
        </p:nvSpPr>
        <p:spPr>
          <a:xfrm>
            <a:off x="629925" y="1722716"/>
            <a:ext cx="2517565" cy="4455066"/>
          </a:xfrm>
          <a:prstGeom prst="rect">
            <a:avLst/>
          </a:prstGeom>
          <a:noFill/>
        </p:spPr>
        <p:txBody>
          <a:bodyPr wrap="square" rtlCol="0">
            <a:spAutoFit/>
          </a:bodyPr>
          <a:lstStyle/>
          <a:p>
            <a:pPr marL="257175" indent="-257175">
              <a:buAutoNum type="arabicPeriod"/>
            </a:pPr>
            <a:r>
              <a:rPr lang="uk-UA" sz="1350" dirty="0"/>
              <a:t>Очистка даних</a:t>
            </a:r>
          </a:p>
          <a:p>
            <a:pPr marL="257175" indent="-257175">
              <a:buAutoNum type="arabicPeriod"/>
            </a:pPr>
            <a:endParaRPr lang="uk-UA" sz="1350" dirty="0"/>
          </a:p>
          <a:p>
            <a:pPr marL="257175" indent="-257175">
              <a:buAutoNum type="arabicPeriod"/>
            </a:pPr>
            <a:endParaRPr lang="uk-UA" sz="1350" dirty="0"/>
          </a:p>
          <a:p>
            <a:pPr marL="257175" indent="-257175">
              <a:buAutoNum type="arabicPeriod"/>
            </a:pPr>
            <a:endParaRPr lang="uk-UA" sz="1350" dirty="0"/>
          </a:p>
          <a:p>
            <a:pPr marL="257175" indent="-257175">
              <a:buAutoNum type="arabicPeriod"/>
            </a:pPr>
            <a:r>
              <a:rPr lang="en-US" sz="1350" dirty="0"/>
              <a:t>PCA </a:t>
            </a:r>
            <a:r>
              <a:rPr lang="uk-UA" sz="1350" dirty="0"/>
              <a:t>та нормалізація</a:t>
            </a:r>
          </a:p>
          <a:p>
            <a:pPr marL="257175" indent="-257175">
              <a:buAutoNum type="arabicPeriod"/>
            </a:pPr>
            <a:endParaRPr lang="uk-UA" sz="1350" dirty="0"/>
          </a:p>
          <a:p>
            <a:pPr marL="257175" indent="-257175">
              <a:buAutoNum type="arabicPeriod"/>
            </a:pPr>
            <a:endParaRPr lang="uk-UA" sz="1350" dirty="0"/>
          </a:p>
          <a:p>
            <a:pPr marL="257175" indent="-257175">
              <a:buAutoNum type="arabicPeriod"/>
            </a:pPr>
            <a:endParaRPr lang="uk-UA" sz="1350" dirty="0"/>
          </a:p>
          <a:p>
            <a:pPr marL="257175" indent="-257175">
              <a:buAutoNum type="arabicPeriod"/>
            </a:pPr>
            <a:r>
              <a:rPr lang="uk-UA" sz="1350" dirty="0"/>
              <a:t>Кластеризація генів </a:t>
            </a:r>
          </a:p>
          <a:p>
            <a:pPr marL="257175" indent="-257175">
              <a:buAutoNum type="arabicPeriod"/>
            </a:pPr>
            <a:endParaRPr lang="uk-UA" sz="1350" dirty="0"/>
          </a:p>
          <a:p>
            <a:pPr marL="257175" indent="-257175">
              <a:buAutoNum type="arabicPeriod"/>
            </a:pPr>
            <a:endParaRPr lang="uk-UA" sz="1350" dirty="0"/>
          </a:p>
          <a:p>
            <a:pPr marL="257175" indent="-257175">
              <a:buAutoNum type="arabicPeriod"/>
            </a:pPr>
            <a:endParaRPr lang="uk-UA" sz="1350" dirty="0"/>
          </a:p>
          <a:p>
            <a:pPr marL="257175" indent="-257175">
              <a:buAutoNum type="arabicPeriod"/>
            </a:pPr>
            <a:r>
              <a:rPr lang="uk-UA" sz="1350" dirty="0"/>
              <a:t>Визначення маркерних генів</a:t>
            </a:r>
          </a:p>
          <a:p>
            <a:pPr marL="257175" indent="-257175">
              <a:buAutoNum type="arabicPeriod"/>
            </a:pPr>
            <a:endParaRPr lang="uk-UA" sz="1350" dirty="0"/>
          </a:p>
          <a:p>
            <a:pPr marL="257175" indent="-257175">
              <a:buAutoNum type="arabicPeriod"/>
            </a:pPr>
            <a:endParaRPr lang="uk-UA" sz="1350" dirty="0"/>
          </a:p>
          <a:p>
            <a:pPr marL="257175" indent="-257175">
              <a:buAutoNum type="arabicPeriod"/>
            </a:pPr>
            <a:endParaRPr lang="uk-UA" sz="1350" dirty="0"/>
          </a:p>
          <a:p>
            <a:pPr marL="257175" indent="-257175">
              <a:buAutoNum type="arabicPeriod"/>
            </a:pPr>
            <a:r>
              <a:rPr lang="uk-UA" sz="1350" dirty="0"/>
              <a:t> Функціональний аналіз </a:t>
            </a:r>
          </a:p>
          <a:p>
            <a:pPr marL="257175" indent="-257175">
              <a:buAutoNum type="arabicPeriod"/>
            </a:pPr>
            <a:endParaRPr lang="uk-UA" sz="1350" dirty="0"/>
          </a:p>
          <a:p>
            <a:pPr marL="257175" indent="-257175">
              <a:buAutoNum type="arabicPeriod"/>
            </a:pPr>
            <a:endParaRPr lang="uk-UA" sz="1350" dirty="0"/>
          </a:p>
          <a:p>
            <a:pPr marL="257175" indent="-257175">
              <a:buAutoNum type="arabicPeriod"/>
            </a:pPr>
            <a:endParaRPr lang="ru-UA" sz="1350" dirty="0"/>
          </a:p>
        </p:txBody>
      </p:sp>
      <p:pic>
        <p:nvPicPr>
          <p:cNvPr id="8" name="Рисунок 7">
            <a:extLst>
              <a:ext uri="{FF2B5EF4-FFF2-40B4-BE49-F238E27FC236}">
                <a16:creationId xmlns:a16="http://schemas.microsoft.com/office/drawing/2014/main" id="{5A8797B8-E8D5-46DF-B711-69874DB4E1F5}"/>
              </a:ext>
            </a:extLst>
          </p:cNvPr>
          <p:cNvPicPr>
            <a:picLocks noChangeAspect="1"/>
          </p:cNvPicPr>
          <p:nvPr/>
        </p:nvPicPr>
        <p:blipFill rotWithShape="1">
          <a:blip r:embed="rId2"/>
          <a:srcRect t="27277" b="18268"/>
          <a:stretch/>
        </p:blipFill>
        <p:spPr>
          <a:xfrm>
            <a:off x="2785069" y="1603549"/>
            <a:ext cx="5059362" cy="95663"/>
          </a:xfrm>
          <a:prstGeom prst="rect">
            <a:avLst/>
          </a:prstGeom>
        </p:spPr>
      </p:pic>
      <p:pic>
        <p:nvPicPr>
          <p:cNvPr id="12" name="Рисунок 11">
            <a:extLst>
              <a:ext uri="{FF2B5EF4-FFF2-40B4-BE49-F238E27FC236}">
                <a16:creationId xmlns:a16="http://schemas.microsoft.com/office/drawing/2014/main" id="{B4976270-F775-4C74-A29E-028DF18489D1}"/>
              </a:ext>
            </a:extLst>
          </p:cNvPr>
          <p:cNvPicPr>
            <a:picLocks noChangeAspect="1"/>
          </p:cNvPicPr>
          <p:nvPr/>
        </p:nvPicPr>
        <p:blipFill>
          <a:blip r:embed="rId3"/>
          <a:stretch>
            <a:fillRect/>
          </a:stretch>
        </p:blipFill>
        <p:spPr>
          <a:xfrm>
            <a:off x="3038597" y="1937566"/>
            <a:ext cx="1307306" cy="135731"/>
          </a:xfrm>
          <a:prstGeom prst="rect">
            <a:avLst/>
          </a:prstGeom>
        </p:spPr>
      </p:pic>
      <p:pic>
        <p:nvPicPr>
          <p:cNvPr id="14" name="Рисунок 13">
            <a:extLst>
              <a:ext uri="{FF2B5EF4-FFF2-40B4-BE49-F238E27FC236}">
                <a16:creationId xmlns:a16="http://schemas.microsoft.com/office/drawing/2014/main" id="{54CF5476-98C4-44C0-B8D8-03429AC9A769}"/>
              </a:ext>
            </a:extLst>
          </p:cNvPr>
          <p:cNvPicPr>
            <a:picLocks noChangeAspect="1"/>
          </p:cNvPicPr>
          <p:nvPr/>
        </p:nvPicPr>
        <p:blipFill>
          <a:blip r:embed="rId4"/>
          <a:stretch>
            <a:fillRect/>
          </a:stretch>
        </p:blipFill>
        <p:spPr>
          <a:xfrm>
            <a:off x="5035540" y="1937565"/>
            <a:ext cx="3128963" cy="628650"/>
          </a:xfrm>
          <a:prstGeom prst="rect">
            <a:avLst/>
          </a:prstGeom>
        </p:spPr>
      </p:pic>
      <p:pic>
        <p:nvPicPr>
          <p:cNvPr id="16" name="Рисунок 15">
            <a:extLst>
              <a:ext uri="{FF2B5EF4-FFF2-40B4-BE49-F238E27FC236}">
                <a16:creationId xmlns:a16="http://schemas.microsoft.com/office/drawing/2014/main" id="{64FBCFFB-E47F-416A-9D19-BB530C3FF57B}"/>
              </a:ext>
            </a:extLst>
          </p:cNvPr>
          <p:cNvPicPr>
            <a:picLocks noChangeAspect="1"/>
          </p:cNvPicPr>
          <p:nvPr/>
        </p:nvPicPr>
        <p:blipFill>
          <a:blip r:embed="rId5"/>
          <a:stretch>
            <a:fillRect/>
          </a:stretch>
        </p:blipFill>
        <p:spPr>
          <a:xfrm>
            <a:off x="2728713" y="2292623"/>
            <a:ext cx="2035969" cy="592931"/>
          </a:xfrm>
          <a:prstGeom prst="rect">
            <a:avLst/>
          </a:prstGeom>
        </p:spPr>
      </p:pic>
      <p:pic>
        <p:nvPicPr>
          <p:cNvPr id="18" name="Рисунок 17">
            <a:extLst>
              <a:ext uri="{FF2B5EF4-FFF2-40B4-BE49-F238E27FC236}">
                <a16:creationId xmlns:a16="http://schemas.microsoft.com/office/drawing/2014/main" id="{1D31A702-8A79-43C9-AD61-DAE9EF70C83E}"/>
              </a:ext>
            </a:extLst>
          </p:cNvPr>
          <p:cNvPicPr>
            <a:picLocks noChangeAspect="1"/>
          </p:cNvPicPr>
          <p:nvPr/>
        </p:nvPicPr>
        <p:blipFill>
          <a:blip r:embed="rId6"/>
          <a:stretch>
            <a:fillRect/>
          </a:stretch>
        </p:blipFill>
        <p:spPr>
          <a:xfrm>
            <a:off x="2728712" y="4478544"/>
            <a:ext cx="2586038" cy="628650"/>
          </a:xfrm>
          <a:prstGeom prst="rect">
            <a:avLst/>
          </a:prstGeom>
        </p:spPr>
      </p:pic>
      <p:pic>
        <p:nvPicPr>
          <p:cNvPr id="20" name="Рисунок 19">
            <a:extLst>
              <a:ext uri="{FF2B5EF4-FFF2-40B4-BE49-F238E27FC236}">
                <a16:creationId xmlns:a16="http://schemas.microsoft.com/office/drawing/2014/main" id="{6F748411-C316-4EB2-97D8-295DCC3ACCEB}"/>
              </a:ext>
            </a:extLst>
          </p:cNvPr>
          <p:cNvPicPr>
            <a:picLocks noChangeAspect="1"/>
          </p:cNvPicPr>
          <p:nvPr/>
        </p:nvPicPr>
        <p:blipFill>
          <a:blip r:embed="rId7"/>
          <a:stretch>
            <a:fillRect/>
          </a:stretch>
        </p:blipFill>
        <p:spPr>
          <a:xfrm>
            <a:off x="3247134" y="3049922"/>
            <a:ext cx="2035969" cy="1259241"/>
          </a:xfrm>
          <a:prstGeom prst="rect">
            <a:avLst/>
          </a:prstGeom>
        </p:spPr>
      </p:pic>
      <p:pic>
        <p:nvPicPr>
          <p:cNvPr id="22" name="Рисунок 21">
            <a:extLst>
              <a:ext uri="{FF2B5EF4-FFF2-40B4-BE49-F238E27FC236}">
                <a16:creationId xmlns:a16="http://schemas.microsoft.com/office/drawing/2014/main" id="{948AA71E-F0DA-450C-8FBC-36743692845A}"/>
              </a:ext>
            </a:extLst>
          </p:cNvPr>
          <p:cNvPicPr>
            <a:picLocks noChangeAspect="1"/>
          </p:cNvPicPr>
          <p:nvPr/>
        </p:nvPicPr>
        <p:blipFill rotWithShape="1">
          <a:blip r:embed="rId8"/>
          <a:srcRect b="11678"/>
          <a:stretch/>
        </p:blipFill>
        <p:spPr>
          <a:xfrm>
            <a:off x="5544318" y="3285831"/>
            <a:ext cx="2969758" cy="2385427"/>
          </a:xfrm>
          <a:prstGeom prst="rect">
            <a:avLst/>
          </a:prstGeom>
        </p:spPr>
      </p:pic>
    </p:spTree>
    <p:extLst>
      <p:ext uri="{BB962C8B-B14F-4D97-AF65-F5344CB8AC3E}">
        <p14:creationId xmlns:p14="http://schemas.microsoft.com/office/powerpoint/2010/main" val="3393758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C5F92F-DED7-4FAF-AE89-DBCAE4BE734E}"/>
              </a:ext>
            </a:extLst>
          </p:cNvPr>
          <p:cNvSpPr>
            <a:spLocks noGrp="1"/>
          </p:cNvSpPr>
          <p:nvPr>
            <p:ph type="title"/>
          </p:nvPr>
        </p:nvSpPr>
        <p:spPr/>
        <p:txBody>
          <a:bodyPr/>
          <a:lstStyle/>
          <a:p>
            <a:r>
              <a:rPr lang="uk-UA" dirty="0"/>
              <a:t>Очистка </a:t>
            </a:r>
            <a:endParaRPr lang="ru-UA" dirty="0"/>
          </a:p>
        </p:txBody>
      </p:sp>
      <p:pic>
        <p:nvPicPr>
          <p:cNvPr id="4" name="Рисунок 3">
            <a:extLst>
              <a:ext uri="{FF2B5EF4-FFF2-40B4-BE49-F238E27FC236}">
                <a16:creationId xmlns:a16="http://schemas.microsoft.com/office/drawing/2014/main" id="{1D9E764C-DFB0-4AC8-9AC2-3496D3C26E77}"/>
              </a:ext>
            </a:extLst>
          </p:cNvPr>
          <p:cNvPicPr>
            <a:picLocks noChangeAspect="1"/>
          </p:cNvPicPr>
          <p:nvPr/>
        </p:nvPicPr>
        <p:blipFill rotWithShape="1">
          <a:blip r:embed="rId2"/>
          <a:srcRect b="9863"/>
          <a:stretch/>
        </p:blipFill>
        <p:spPr>
          <a:xfrm>
            <a:off x="344871" y="2343150"/>
            <a:ext cx="4333849" cy="2207419"/>
          </a:xfrm>
          <a:prstGeom prst="rect">
            <a:avLst/>
          </a:prstGeom>
        </p:spPr>
      </p:pic>
      <p:pic>
        <p:nvPicPr>
          <p:cNvPr id="8" name="Рисунок 7">
            <a:extLst>
              <a:ext uri="{FF2B5EF4-FFF2-40B4-BE49-F238E27FC236}">
                <a16:creationId xmlns:a16="http://schemas.microsoft.com/office/drawing/2014/main" id="{D43C754C-1CCC-4311-92FD-2F46520232F5}"/>
              </a:ext>
            </a:extLst>
          </p:cNvPr>
          <p:cNvPicPr>
            <a:picLocks noChangeAspect="1"/>
          </p:cNvPicPr>
          <p:nvPr/>
        </p:nvPicPr>
        <p:blipFill>
          <a:blip r:embed="rId3"/>
          <a:stretch>
            <a:fillRect/>
          </a:stretch>
        </p:blipFill>
        <p:spPr>
          <a:xfrm>
            <a:off x="4657725" y="2343150"/>
            <a:ext cx="4486275" cy="2207419"/>
          </a:xfrm>
          <a:prstGeom prst="rect">
            <a:avLst/>
          </a:prstGeom>
        </p:spPr>
      </p:pic>
    </p:spTree>
    <p:extLst>
      <p:ext uri="{BB962C8B-B14F-4D97-AF65-F5344CB8AC3E}">
        <p14:creationId xmlns:p14="http://schemas.microsoft.com/office/powerpoint/2010/main" val="350638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E7F5B6-CB02-4C74-8D3C-268E8CBE5449}"/>
              </a:ext>
            </a:extLst>
          </p:cNvPr>
          <p:cNvSpPr>
            <a:spLocks noGrp="1"/>
          </p:cNvSpPr>
          <p:nvPr>
            <p:ph type="title"/>
          </p:nvPr>
        </p:nvSpPr>
        <p:spPr/>
        <p:txBody>
          <a:bodyPr/>
          <a:lstStyle/>
          <a:p>
            <a:r>
              <a:rPr lang="uk-UA" dirty="0"/>
              <a:t>КЛАСТЕРИЗАЦІЯ </a:t>
            </a:r>
            <a:endParaRPr lang="ru-UA" dirty="0"/>
          </a:p>
        </p:txBody>
      </p:sp>
      <p:pic>
        <p:nvPicPr>
          <p:cNvPr id="5" name="Рисунок 4">
            <a:extLst>
              <a:ext uri="{FF2B5EF4-FFF2-40B4-BE49-F238E27FC236}">
                <a16:creationId xmlns:a16="http://schemas.microsoft.com/office/drawing/2014/main" id="{97427720-90FD-4B49-993A-9D09D1E37B51}"/>
              </a:ext>
            </a:extLst>
          </p:cNvPr>
          <p:cNvPicPr>
            <a:picLocks noChangeAspect="1"/>
          </p:cNvPicPr>
          <p:nvPr/>
        </p:nvPicPr>
        <p:blipFill>
          <a:blip r:embed="rId2"/>
          <a:stretch>
            <a:fillRect/>
          </a:stretch>
        </p:blipFill>
        <p:spPr>
          <a:xfrm>
            <a:off x="250032" y="2604512"/>
            <a:ext cx="4321969" cy="2500313"/>
          </a:xfrm>
          <a:prstGeom prst="rect">
            <a:avLst/>
          </a:prstGeom>
        </p:spPr>
      </p:pic>
      <p:pic>
        <p:nvPicPr>
          <p:cNvPr id="7" name="Рисунок 6">
            <a:extLst>
              <a:ext uri="{FF2B5EF4-FFF2-40B4-BE49-F238E27FC236}">
                <a16:creationId xmlns:a16="http://schemas.microsoft.com/office/drawing/2014/main" id="{A9FB7B95-4059-47CC-BD49-C141E08E2AFD}"/>
              </a:ext>
            </a:extLst>
          </p:cNvPr>
          <p:cNvPicPr>
            <a:picLocks noChangeAspect="1"/>
          </p:cNvPicPr>
          <p:nvPr/>
        </p:nvPicPr>
        <p:blipFill>
          <a:blip r:embed="rId3"/>
          <a:stretch>
            <a:fillRect/>
          </a:stretch>
        </p:blipFill>
        <p:spPr>
          <a:xfrm>
            <a:off x="4493419" y="2422224"/>
            <a:ext cx="4650581" cy="2557463"/>
          </a:xfrm>
          <a:prstGeom prst="rect">
            <a:avLst/>
          </a:prstGeom>
        </p:spPr>
      </p:pic>
    </p:spTree>
    <p:extLst>
      <p:ext uri="{BB962C8B-B14F-4D97-AF65-F5344CB8AC3E}">
        <p14:creationId xmlns:p14="http://schemas.microsoft.com/office/powerpoint/2010/main" val="3889248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AD974A-0756-4ED1-8123-1635775D1162}"/>
              </a:ext>
            </a:extLst>
          </p:cNvPr>
          <p:cNvSpPr>
            <a:spLocks noGrp="1"/>
          </p:cNvSpPr>
          <p:nvPr>
            <p:ph type="title"/>
          </p:nvPr>
        </p:nvSpPr>
        <p:spPr/>
        <p:txBody>
          <a:bodyPr/>
          <a:lstStyle/>
          <a:p>
            <a:r>
              <a:rPr lang="uk-UA" dirty="0"/>
              <a:t>Маркерні гени</a:t>
            </a:r>
            <a:endParaRPr lang="ru-UA" dirty="0"/>
          </a:p>
        </p:txBody>
      </p:sp>
      <p:pic>
        <p:nvPicPr>
          <p:cNvPr id="5" name="Рисунок 4">
            <a:extLst>
              <a:ext uri="{FF2B5EF4-FFF2-40B4-BE49-F238E27FC236}">
                <a16:creationId xmlns:a16="http://schemas.microsoft.com/office/drawing/2014/main" id="{459FD1DF-8F9D-4853-92AC-A9EE26ECC397}"/>
              </a:ext>
            </a:extLst>
          </p:cNvPr>
          <p:cNvPicPr>
            <a:picLocks noChangeAspect="1"/>
          </p:cNvPicPr>
          <p:nvPr/>
        </p:nvPicPr>
        <p:blipFill>
          <a:blip r:embed="rId2"/>
          <a:stretch>
            <a:fillRect/>
          </a:stretch>
        </p:blipFill>
        <p:spPr>
          <a:xfrm>
            <a:off x="164727" y="2301759"/>
            <a:ext cx="4407273" cy="2550319"/>
          </a:xfrm>
          <a:prstGeom prst="rect">
            <a:avLst/>
          </a:prstGeom>
        </p:spPr>
      </p:pic>
      <p:pic>
        <p:nvPicPr>
          <p:cNvPr id="7" name="Рисунок 6">
            <a:extLst>
              <a:ext uri="{FF2B5EF4-FFF2-40B4-BE49-F238E27FC236}">
                <a16:creationId xmlns:a16="http://schemas.microsoft.com/office/drawing/2014/main" id="{53C6CD4F-E7E5-41D5-B3AD-B4BAB6C8ECA9}"/>
              </a:ext>
            </a:extLst>
          </p:cNvPr>
          <p:cNvPicPr>
            <a:picLocks noChangeAspect="1"/>
          </p:cNvPicPr>
          <p:nvPr/>
        </p:nvPicPr>
        <p:blipFill>
          <a:blip r:embed="rId3"/>
          <a:stretch>
            <a:fillRect/>
          </a:stretch>
        </p:blipFill>
        <p:spPr>
          <a:xfrm>
            <a:off x="4371134" y="2401770"/>
            <a:ext cx="4086225" cy="2350294"/>
          </a:xfrm>
          <a:prstGeom prst="rect">
            <a:avLst/>
          </a:prstGeom>
        </p:spPr>
      </p:pic>
    </p:spTree>
    <p:extLst>
      <p:ext uri="{BB962C8B-B14F-4D97-AF65-F5344CB8AC3E}">
        <p14:creationId xmlns:p14="http://schemas.microsoft.com/office/powerpoint/2010/main" val="3841430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4EAA09-8726-47B8-ABC1-F45B079F381B}"/>
              </a:ext>
            </a:extLst>
          </p:cNvPr>
          <p:cNvSpPr>
            <a:spLocks noGrp="1"/>
          </p:cNvSpPr>
          <p:nvPr>
            <p:ph type="title"/>
          </p:nvPr>
        </p:nvSpPr>
        <p:spPr/>
        <p:txBody>
          <a:bodyPr/>
          <a:lstStyle/>
          <a:p>
            <a:r>
              <a:rPr lang="uk-UA" dirty="0"/>
              <a:t>АНОТАЦІЯ КЛІТИН</a:t>
            </a:r>
            <a:endParaRPr lang="ru-UA" dirty="0"/>
          </a:p>
        </p:txBody>
      </p:sp>
      <p:pic>
        <p:nvPicPr>
          <p:cNvPr id="5" name="Місце для вмісту 4">
            <a:extLst>
              <a:ext uri="{FF2B5EF4-FFF2-40B4-BE49-F238E27FC236}">
                <a16:creationId xmlns:a16="http://schemas.microsoft.com/office/drawing/2014/main" id="{964EFBB6-C666-4F2B-91DE-46B5D09C778A}"/>
              </a:ext>
            </a:extLst>
          </p:cNvPr>
          <p:cNvPicPr>
            <a:picLocks noGrp="1" noChangeAspect="1"/>
          </p:cNvPicPr>
          <p:nvPr>
            <p:ph idx="1"/>
          </p:nvPr>
        </p:nvPicPr>
        <p:blipFill>
          <a:blip r:embed="rId2"/>
          <a:stretch>
            <a:fillRect/>
          </a:stretch>
        </p:blipFill>
        <p:spPr>
          <a:xfrm>
            <a:off x="262102" y="2459913"/>
            <a:ext cx="4614863" cy="2428875"/>
          </a:xfrm>
        </p:spPr>
      </p:pic>
      <p:pic>
        <p:nvPicPr>
          <p:cNvPr id="7" name="Рисунок 6">
            <a:extLst>
              <a:ext uri="{FF2B5EF4-FFF2-40B4-BE49-F238E27FC236}">
                <a16:creationId xmlns:a16="http://schemas.microsoft.com/office/drawing/2014/main" id="{FFEF0283-DD07-4428-B535-73B17C16F935}"/>
              </a:ext>
            </a:extLst>
          </p:cNvPr>
          <p:cNvPicPr>
            <a:picLocks noChangeAspect="1"/>
          </p:cNvPicPr>
          <p:nvPr/>
        </p:nvPicPr>
        <p:blipFill>
          <a:blip r:embed="rId3"/>
          <a:stretch>
            <a:fillRect/>
          </a:stretch>
        </p:blipFill>
        <p:spPr>
          <a:xfrm>
            <a:off x="4369019" y="2247079"/>
            <a:ext cx="4686300" cy="2600325"/>
          </a:xfrm>
          <a:prstGeom prst="rect">
            <a:avLst/>
          </a:prstGeom>
        </p:spPr>
      </p:pic>
    </p:spTree>
    <p:extLst>
      <p:ext uri="{BB962C8B-B14F-4D97-AF65-F5344CB8AC3E}">
        <p14:creationId xmlns:p14="http://schemas.microsoft.com/office/powerpoint/2010/main" val="2287472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425411-21BC-6962-0864-C70450A58315}"/>
              </a:ext>
            </a:extLst>
          </p:cNvPr>
          <p:cNvSpPr>
            <a:spLocks noGrp="1"/>
          </p:cNvSpPr>
          <p:nvPr>
            <p:ph type="title"/>
          </p:nvPr>
        </p:nvSpPr>
        <p:spPr/>
        <p:txBody>
          <a:bodyPr>
            <a:noAutofit/>
          </a:bodyPr>
          <a:lstStyle/>
          <a:p>
            <a:pPr algn="ctr"/>
            <a:r>
              <a:rPr lang="uk-UA" sz="3200" b="1" dirty="0">
                <a:latin typeface="Arial" panose="020B0604020202020204" pitchFamily="34" charset="0"/>
                <a:cs typeface="Arial" panose="020B0604020202020204" pitchFamily="34" charset="0"/>
              </a:rPr>
              <a:t>Основні питання аналізу</a:t>
            </a:r>
          </a:p>
        </p:txBody>
      </p:sp>
      <p:sp>
        <p:nvSpPr>
          <p:cNvPr id="3" name="Місце для вмісту 2">
            <a:extLst>
              <a:ext uri="{FF2B5EF4-FFF2-40B4-BE49-F238E27FC236}">
                <a16:creationId xmlns:a16="http://schemas.microsoft.com/office/drawing/2014/main" id="{DB4FB6B3-1918-A15E-2E25-1E79C8D6EB35}"/>
              </a:ext>
            </a:extLst>
          </p:cNvPr>
          <p:cNvSpPr>
            <a:spLocks noGrp="1"/>
          </p:cNvSpPr>
          <p:nvPr>
            <p:ph idx="1"/>
          </p:nvPr>
        </p:nvSpPr>
        <p:spPr/>
        <p:txBody>
          <a:bodyPr/>
          <a:lstStyle/>
          <a:p>
            <a:r>
              <a:rPr lang="uk-UA" dirty="0"/>
              <a:t>Які основні кластери клітин характерні для опромінених клітин та які  - для контролю?</a:t>
            </a:r>
          </a:p>
          <a:p>
            <a:r>
              <a:rPr lang="uk-UA" dirty="0"/>
              <a:t>Які гени надекспресовані та які пригнічені під впливом опромінення?</a:t>
            </a:r>
          </a:p>
          <a:p>
            <a:r>
              <a:rPr lang="uk-UA" dirty="0"/>
              <a:t>Зміни в яких основних біологічних процесах відбуваються при опроміненні?</a:t>
            </a:r>
            <a:endParaRPr lang="de-DE" dirty="0"/>
          </a:p>
          <a:p>
            <a:r>
              <a:rPr lang="uk-UA" dirty="0"/>
              <a:t>Як співвідноситься наш аналіз із публікацією?</a:t>
            </a:r>
          </a:p>
        </p:txBody>
      </p:sp>
    </p:spTree>
    <p:extLst>
      <p:ext uri="{BB962C8B-B14F-4D97-AF65-F5344CB8AC3E}">
        <p14:creationId xmlns:p14="http://schemas.microsoft.com/office/powerpoint/2010/main" val="4231460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4576AF-B116-4201-83C7-832E78463A0B}"/>
              </a:ext>
            </a:extLst>
          </p:cNvPr>
          <p:cNvSpPr>
            <a:spLocks noGrp="1"/>
          </p:cNvSpPr>
          <p:nvPr>
            <p:ph type="title"/>
          </p:nvPr>
        </p:nvSpPr>
        <p:spPr>
          <a:xfrm>
            <a:off x="628650" y="989900"/>
            <a:ext cx="7886700" cy="994172"/>
          </a:xfrm>
        </p:spPr>
        <p:txBody>
          <a:bodyPr>
            <a:normAutofit fontScale="90000"/>
          </a:bodyPr>
          <a:lstStyle/>
          <a:p>
            <a:r>
              <a:rPr lang="uk-UA" dirty="0"/>
              <a:t>ФУНКЦІОНАЛЬНИЙ АНАЛІЗ(</a:t>
            </a:r>
            <a:r>
              <a:rPr lang="en-US" dirty="0"/>
              <a:t>Gene Set Enrichment Analysis</a:t>
            </a:r>
            <a:r>
              <a:rPr lang="uk-UA" dirty="0"/>
              <a:t>)</a:t>
            </a:r>
            <a:endParaRPr lang="ru-UA" dirty="0"/>
          </a:p>
        </p:txBody>
      </p:sp>
      <p:pic>
        <p:nvPicPr>
          <p:cNvPr id="5" name="Рисунок 4">
            <a:extLst>
              <a:ext uri="{FF2B5EF4-FFF2-40B4-BE49-F238E27FC236}">
                <a16:creationId xmlns:a16="http://schemas.microsoft.com/office/drawing/2014/main" id="{F3AA0917-1D45-4BF1-B5A7-2B5D1DA4BF23}"/>
              </a:ext>
            </a:extLst>
          </p:cNvPr>
          <p:cNvPicPr>
            <a:picLocks noChangeAspect="1"/>
          </p:cNvPicPr>
          <p:nvPr/>
        </p:nvPicPr>
        <p:blipFill>
          <a:blip r:embed="rId2"/>
          <a:stretch>
            <a:fillRect/>
          </a:stretch>
        </p:blipFill>
        <p:spPr>
          <a:xfrm>
            <a:off x="257848" y="1894746"/>
            <a:ext cx="3471863" cy="2100263"/>
          </a:xfrm>
          <a:prstGeom prst="rect">
            <a:avLst/>
          </a:prstGeom>
        </p:spPr>
      </p:pic>
      <p:pic>
        <p:nvPicPr>
          <p:cNvPr id="7" name="Рисунок 6">
            <a:extLst>
              <a:ext uri="{FF2B5EF4-FFF2-40B4-BE49-F238E27FC236}">
                <a16:creationId xmlns:a16="http://schemas.microsoft.com/office/drawing/2014/main" id="{5FBF5E06-C168-4D1E-9CD2-E097AEDCB1B8}"/>
              </a:ext>
            </a:extLst>
          </p:cNvPr>
          <p:cNvPicPr>
            <a:picLocks noChangeAspect="1"/>
          </p:cNvPicPr>
          <p:nvPr/>
        </p:nvPicPr>
        <p:blipFill>
          <a:blip r:embed="rId3"/>
          <a:stretch>
            <a:fillRect/>
          </a:stretch>
        </p:blipFill>
        <p:spPr>
          <a:xfrm>
            <a:off x="4400466" y="1930465"/>
            <a:ext cx="3436144" cy="2064544"/>
          </a:xfrm>
          <a:prstGeom prst="rect">
            <a:avLst/>
          </a:prstGeom>
        </p:spPr>
      </p:pic>
      <p:pic>
        <p:nvPicPr>
          <p:cNvPr id="9" name="Рисунок 8">
            <a:extLst>
              <a:ext uri="{FF2B5EF4-FFF2-40B4-BE49-F238E27FC236}">
                <a16:creationId xmlns:a16="http://schemas.microsoft.com/office/drawing/2014/main" id="{17B8496A-84C2-4FB9-9343-B45F986D4AEA}"/>
              </a:ext>
            </a:extLst>
          </p:cNvPr>
          <p:cNvPicPr>
            <a:picLocks noChangeAspect="1"/>
          </p:cNvPicPr>
          <p:nvPr/>
        </p:nvPicPr>
        <p:blipFill>
          <a:blip r:embed="rId4"/>
          <a:stretch>
            <a:fillRect/>
          </a:stretch>
        </p:blipFill>
        <p:spPr>
          <a:xfrm>
            <a:off x="257848" y="3850482"/>
            <a:ext cx="3814763" cy="2150269"/>
          </a:xfrm>
          <a:prstGeom prst="rect">
            <a:avLst/>
          </a:prstGeom>
        </p:spPr>
      </p:pic>
      <p:pic>
        <p:nvPicPr>
          <p:cNvPr id="11" name="Рисунок 10">
            <a:extLst>
              <a:ext uri="{FF2B5EF4-FFF2-40B4-BE49-F238E27FC236}">
                <a16:creationId xmlns:a16="http://schemas.microsoft.com/office/drawing/2014/main" id="{6E0BA0AE-A4A5-438B-91AA-C61C7F7E2C95}"/>
              </a:ext>
            </a:extLst>
          </p:cNvPr>
          <p:cNvPicPr>
            <a:picLocks noChangeAspect="1"/>
          </p:cNvPicPr>
          <p:nvPr/>
        </p:nvPicPr>
        <p:blipFill>
          <a:blip r:embed="rId5"/>
          <a:stretch>
            <a:fillRect/>
          </a:stretch>
        </p:blipFill>
        <p:spPr>
          <a:xfrm>
            <a:off x="4404459" y="3971925"/>
            <a:ext cx="3850481" cy="2028825"/>
          </a:xfrm>
          <a:prstGeom prst="rect">
            <a:avLst/>
          </a:prstGeom>
        </p:spPr>
      </p:pic>
    </p:spTree>
    <p:extLst>
      <p:ext uri="{BB962C8B-B14F-4D97-AF65-F5344CB8AC3E}">
        <p14:creationId xmlns:p14="http://schemas.microsoft.com/office/powerpoint/2010/main" val="41926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541664F-094D-4534-B259-252CDAA4DB53}"/>
              </a:ext>
            </a:extLst>
          </p:cNvPr>
          <p:cNvPicPr>
            <a:picLocks noChangeAspect="1"/>
          </p:cNvPicPr>
          <p:nvPr/>
        </p:nvPicPr>
        <p:blipFill>
          <a:blip r:embed="rId2"/>
          <a:stretch>
            <a:fillRect/>
          </a:stretch>
        </p:blipFill>
        <p:spPr>
          <a:xfrm>
            <a:off x="515228" y="1011327"/>
            <a:ext cx="3650456" cy="2057400"/>
          </a:xfrm>
          <a:prstGeom prst="rect">
            <a:avLst/>
          </a:prstGeom>
        </p:spPr>
      </p:pic>
      <p:pic>
        <p:nvPicPr>
          <p:cNvPr id="7" name="Рисунок 6">
            <a:extLst>
              <a:ext uri="{FF2B5EF4-FFF2-40B4-BE49-F238E27FC236}">
                <a16:creationId xmlns:a16="http://schemas.microsoft.com/office/drawing/2014/main" id="{001F0E63-5EED-44C7-B493-0A74A865F966}"/>
              </a:ext>
            </a:extLst>
          </p:cNvPr>
          <p:cNvPicPr>
            <a:picLocks noChangeAspect="1"/>
          </p:cNvPicPr>
          <p:nvPr/>
        </p:nvPicPr>
        <p:blipFill>
          <a:blip r:embed="rId3"/>
          <a:stretch>
            <a:fillRect/>
          </a:stretch>
        </p:blipFill>
        <p:spPr>
          <a:xfrm>
            <a:off x="4370078" y="1011327"/>
            <a:ext cx="3736181" cy="2035969"/>
          </a:xfrm>
          <a:prstGeom prst="rect">
            <a:avLst/>
          </a:prstGeom>
        </p:spPr>
      </p:pic>
      <p:pic>
        <p:nvPicPr>
          <p:cNvPr id="9" name="Рисунок 8">
            <a:extLst>
              <a:ext uri="{FF2B5EF4-FFF2-40B4-BE49-F238E27FC236}">
                <a16:creationId xmlns:a16="http://schemas.microsoft.com/office/drawing/2014/main" id="{7EA6905A-BF97-46C3-94EE-550FF099B9C3}"/>
              </a:ext>
            </a:extLst>
          </p:cNvPr>
          <p:cNvPicPr>
            <a:picLocks noChangeAspect="1"/>
          </p:cNvPicPr>
          <p:nvPr/>
        </p:nvPicPr>
        <p:blipFill>
          <a:blip r:embed="rId4"/>
          <a:stretch>
            <a:fillRect/>
          </a:stretch>
        </p:blipFill>
        <p:spPr>
          <a:xfrm>
            <a:off x="629528" y="3372693"/>
            <a:ext cx="3536156" cy="2085975"/>
          </a:xfrm>
          <a:prstGeom prst="rect">
            <a:avLst/>
          </a:prstGeom>
        </p:spPr>
      </p:pic>
      <p:pic>
        <p:nvPicPr>
          <p:cNvPr id="11" name="Рисунок 10">
            <a:extLst>
              <a:ext uri="{FF2B5EF4-FFF2-40B4-BE49-F238E27FC236}">
                <a16:creationId xmlns:a16="http://schemas.microsoft.com/office/drawing/2014/main" id="{BB922FA1-9A01-4F57-9D74-B36A68FA6657}"/>
              </a:ext>
            </a:extLst>
          </p:cNvPr>
          <p:cNvPicPr>
            <a:picLocks noChangeAspect="1"/>
          </p:cNvPicPr>
          <p:nvPr/>
        </p:nvPicPr>
        <p:blipFill>
          <a:blip r:embed="rId5"/>
          <a:stretch>
            <a:fillRect/>
          </a:stretch>
        </p:blipFill>
        <p:spPr>
          <a:xfrm>
            <a:off x="4260877" y="3120297"/>
            <a:ext cx="4883123" cy="2590768"/>
          </a:xfrm>
          <a:prstGeom prst="rect">
            <a:avLst/>
          </a:prstGeom>
        </p:spPr>
      </p:pic>
    </p:spTree>
    <p:extLst>
      <p:ext uri="{BB962C8B-B14F-4D97-AF65-F5344CB8AC3E}">
        <p14:creationId xmlns:p14="http://schemas.microsoft.com/office/powerpoint/2010/main" val="1902110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02010-96FC-869B-3DEB-426D75BFFA69}"/>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C30DF9-4CEC-EA80-EF57-4FD94CAD5535}"/>
              </a:ext>
            </a:extLst>
          </p:cNvPr>
          <p:cNvSpPr>
            <a:spLocks noGrp="1"/>
          </p:cNvSpPr>
          <p:nvPr>
            <p:ph type="title"/>
          </p:nvPr>
        </p:nvSpPr>
        <p:spPr>
          <a:xfrm>
            <a:off x="628650" y="18255"/>
            <a:ext cx="7886700" cy="1325563"/>
          </a:xfrm>
        </p:spPr>
        <p:txBody>
          <a:bodyPr>
            <a:normAutofit/>
          </a:bodyPr>
          <a:lstStyle/>
          <a:p>
            <a:pPr algn="ctr"/>
            <a:r>
              <a:rPr lang="uk-UA" sz="3200" b="1" dirty="0">
                <a:latin typeface="Arial" panose="020B0604020202020204" pitchFamily="34" charset="0"/>
                <a:cs typeface="Arial" panose="020B0604020202020204" pitchFamily="34" charset="0"/>
              </a:rPr>
              <a:t>Висновки</a:t>
            </a:r>
          </a:p>
        </p:txBody>
      </p:sp>
      <p:sp>
        <p:nvSpPr>
          <p:cNvPr id="3" name="Місце для вмісту 2">
            <a:extLst>
              <a:ext uri="{FF2B5EF4-FFF2-40B4-BE49-F238E27FC236}">
                <a16:creationId xmlns:a16="http://schemas.microsoft.com/office/drawing/2014/main" id="{BD034E0A-59EC-E2BC-56BC-8D05C55578BB}"/>
              </a:ext>
            </a:extLst>
          </p:cNvPr>
          <p:cNvSpPr>
            <a:spLocks noGrp="1"/>
          </p:cNvSpPr>
          <p:nvPr>
            <p:ph idx="1"/>
          </p:nvPr>
        </p:nvSpPr>
        <p:spPr>
          <a:xfrm>
            <a:off x="628650" y="1343818"/>
            <a:ext cx="7886700" cy="4859593"/>
          </a:xfrm>
        </p:spPr>
        <p:txBody>
          <a:bodyPr>
            <a:normAutofit fontScale="85000" lnSpcReduction="20000"/>
          </a:bodyPr>
          <a:lstStyle/>
          <a:p>
            <a:r>
              <a:rPr lang="ru-RU" sz="2400" dirty="0">
                <a:latin typeface="Arial" panose="020B0604020202020204" pitchFamily="34" charset="0"/>
                <a:cs typeface="Arial" panose="020B0604020202020204" pitchFamily="34" charset="0"/>
              </a:rPr>
              <a:t>Опромінення спричиняє збільшення популяцій фібробластів та макрофагів, тоді як популяція Т-клітин зменшується. Це може свідчити про </a:t>
            </a:r>
            <a:r>
              <a:rPr lang="ru-RU" sz="2400" b="1" dirty="0">
                <a:latin typeface="Arial" panose="020B0604020202020204" pitchFamily="34" charset="0"/>
                <a:cs typeface="Arial" panose="020B0604020202020204" pitchFamily="34" charset="0"/>
              </a:rPr>
              <a:t>пошкодження тканини </a:t>
            </a:r>
            <a:r>
              <a:rPr lang="ru-RU" sz="2400" dirty="0">
                <a:latin typeface="Arial" panose="020B0604020202020204" pitchFamily="34" charset="0"/>
                <a:cs typeface="Arial" panose="020B0604020202020204" pitchFamily="34" charset="0"/>
              </a:rPr>
              <a:t>(фіброз), </a:t>
            </a:r>
            <a:r>
              <a:rPr lang="ru-RU" sz="2400" b="1" dirty="0">
                <a:latin typeface="Arial" panose="020B0604020202020204" pitchFamily="34" charset="0"/>
                <a:cs typeface="Arial" panose="020B0604020202020204" pitchFamily="34" charset="0"/>
              </a:rPr>
              <a:t>заміщення</a:t>
            </a:r>
            <a:r>
              <a:rPr lang="ru-RU" sz="2400" dirty="0">
                <a:latin typeface="Arial" panose="020B0604020202020204" pitchFamily="34" charset="0"/>
                <a:cs typeface="Arial" panose="020B0604020202020204" pitchFamily="34" charset="0"/>
              </a:rPr>
              <a:t> її </a:t>
            </a:r>
            <a:r>
              <a:rPr lang="ru-RU" sz="2400" b="1" dirty="0">
                <a:latin typeface="Arial" panose="020B0604020202020204" pitchFamily="34" charset="0"/>
                <a:cs typeface="Arial" panose="020B0604020202020204" pitchFamily="34" charset="0"/>
              </a:rPr>
              <a:t>сполучною тканиною </a:t>
            </a:r>
            <a:r>
              <a:rPr lang="ru-RU" sz="2400" dirty="0">
                <a:latin typeface="Arial" panose="020B0604020202020204" pitchFamily="34" charset="0"/>
                <a:cs typeface="Arial" panose="020B0604020202020204" pitchFamily="34" charset="0"/>
              </a:rPr>
              <a:t>та </a:t>
            </a:r>
            <a:r>
              <a:rPr lang="ru-RU" sz="2400" b="1" dirty="0">
                <a:latin typeface="Arial" panose="020B0604020202020204" pitchFamily="34" charset="0"/>
                <a:cs typeface="Arial" panose="020B0604020202020204" pitchFamily="34" charset="0"/>
              </a:rPr>
              <a:t>запальну реакцію</a:t>
            </a:r>
            <a:r>
              <a:rPr lang="ru-RU" sz="2400" dirty="0">
                <a:latin typeface="Arial" panose="020B0604020202020204" pitchFamily="34" charset="0"/>
                <a:cs typeface="Arial" panose="020B0604020202020204" pitchFamily="34" charset="0"/>
              </a:rPr>
              <a:t>, спрямовану на утилізацію пошкоджених клітин (макрофаги) після опромінення. Т-клітини є чутливими до радіації, що пояснює їх зменшення.</a:t>
            </a:r>
          </a:p>
          <a:p>
            <a:r>
              <a:rPr lang="ru-RU" sz="2400" dirty="0">
                <a:latin typeface="Arial" panose="020B0604020202020204" pitchFamily="34" charset="0"/>
                <a:cs typeface="Arial" panose="020B0604020202020204" pitchFamily="34" charset="0"/>
              </a:rPr>
              <a:t>Це відображається також на рівні експресії генів окремих типів клітин - для </a:t>
            </a:r>
            <a:r>
              <a:rPr lang="en-US" sz="2400" dirty="0">
                <a:latin typeface="Arial" panose="020B0604020202020204" pitchFamily="34" charset="0"/>
                <a:cs typeface="Arial" panose="020B0604020202020204" pitchFamily="34" charset="0"/>
              </a:rPr>
              <a:t>T </a:t>
            </a:r>
            <a:r>
              <a:rPr lang="ru-RU" sz="2400" dirty="0">
                <a:latin typeface="Arial" panose="020B0604020202020204" pitchFamily="34" charset="0"/>
                <a:cs typeface="Arial" panose="020B0604020202020204" pitchFamily="34" charset="0"/>
              </a:rPr>
              <a:t>та </a:t>
            </a:r>
            <a:r>
              <a:rPr lang="en-US" sz="2400" dirty="0">
                <a:latin typeface="Arial" panose="020B0604020202020204" pitchFamily="34" charset="0"/>
                <a:cs typeface="Arial" panose="020B0604020202020204" pitchFamily="34" charset="0"/>
              </a:rPr>
              <a:t>NK </a:t>
            </a:r>
            <a:r>
              <a:rPr lang="ru-RU" sz="2400" dirty="0">
                <a:latin typeface="Arial" panose="020B0604020202020204" pitchFamily="34" charset="0"/>
                <a:cs typeface="Arial" panose="020B0604020202020204" pitchFamily="34" charset="0"/>
              </a:rPr>
              <a:t>клітин активуються гени, пов'язані з </a:t>
            </a:r>
            <a:r>
              <a:rPr lang="ru-RU" sz="2400" b="1" dirty="0">
                <a:latin typeface="Arial" panose="020B0604020202020204" pitchFamily="34" charset="0"/>
                <a:cs typeface="Arial" panose="020B0604020202020204" pitchFamily="34" charset="0"/>
              </a:rPr>
              <a:t>реплікацією ДНК</a:t>
            </a:r>
            <a:r>
              <a:rPr lang="ru-RU" sz="2400" dirty="0">
                <a:latin typeface="Arial" panose="020B0604020202020204" pitchFamily="34" charset="0"/>
                <a:cs typeface="Arial" panose="020B0604020202020204" pitchFamily="34" charset="0"/>
              </a:rPr>
              <a:t> та </a:t>
            </a:r>
            <a:r>
              <a:rPr lang="ru-RU" sz="2400" b="1" dirty="0">
                <a:latin typeface="Arial" panose="020B0604020202020204" pitchFamily="34" charset="0"/>
                <a:cs typeface="Arial" panose="020B0604020202020204" pitchFamily="34" charset="0"/>
              </a:rPr>
              <a:t>мітозом</a:t>
            </a:r>
            <a:r>
              <a:rPr lang="ru-RU" sz="2400" dirty="0">
                <a:latin typeface="Arial" panose="020B0604020202020204" pitchFamily="34" charset="0"/>
                <a:cs typeface="Arial" panose="020B0604020202020204" pitchFamily="34" charset="0"/>
              </a:rPr>
              <a:t>, для макрофагів - гени, пов'язані з </a:t>
            </a:r>
            <a:r>
              <a:rPr lang="ru-RU" sz="2400" b="1" dirty="0">
                <a:latin typeface="Arial" panose="020B0604020202020204" pitchFamily="34" charset="0"/>
                <a:cs typeface="Arial" panose="020B0604020202020204" pitchFamily="34" charset="0"/>
              </a:rPr>
              <a:t>захистом клітин від іонізації </a:t>
            </a:r>
            <a:r>
              <a:rPr lang="ru-RU" sz="2400" dirty="0">
                <a:latin typeface="Arial" panose="020B0604020202020204" pitchFamily="34" charset="0"/>
                <a:cs typeface="Arial" panose="020B0604020202020204" pitchFamily="34" charset="0"/>
              </a:rPr>
              <a:t>та </a:t>
            </a:r>
            <a:r>
              <a:rPr lang="ru-RU" sz="2400" b="1" dirty="0">
                <a:latin typeface="Arial" panose="020B0604020202020204" pitchFamily="34" charset="0"/>
                <a:cs typeface="Arial" panose="020B0604020202020204" pitchFamily="34" charset="0"/>
              </a:rPr>
              <a:t>клітинної відповіді на чужорідні молекули</a:t>
            </a:r>
            <a:r>
              <a:rPr lang="ru-RU" sz="2400" dirty="0">
                <a:latin typeface="Arial" panose="020B0604020202020204" pitchFamily="34" charset="0"/>
                <a:cs typeface="Arial" panose="020B0604020202020204" pitchFamily="34" charset="0"/>
              </a:rPr>
              <a:t>, для фібробластів - гени, що відповідають за </a:t>
            </a:r>
            <a:r>
              <a:rPr lang="ru-RU" sz="2400" b="1" dirty="0">
                <a:latin typeface="Arial" panose="020B0604020202020204" pitchFamily="34" charset="0"/>
                <a:cs typeface="Arial" panose="020B0604020202020204" pitchFamily="34" charset="0"/>
              </a:rPr>
              <a:t>морфогенез</a:t>
            </a:r>
            <a:r>
              <a:rPr lang="ru-RU" sz="2400" dirty="0">
                <a:latin typeface="Arial" panose="020B0604020202020204" pitchFamily="34" charset="0"/>
                <a:cs typeface="Arial" panose="020B0604020202020204" pitchFamily="34" charset="0"/>
              </a:rPr>
              <a:t>, </a:t>
            </a:r>
            <a:r>
              <a:rPr lang="ru-RU" sz="2400" b="1" dirty="0">
                <a:latin typeface="Arial" panose="020B0604020202020204" pitchFamily="34" charset="0"/>
                <a:cs typeface="Arial" panose="020B0604020202020204" pitchFamily="34" charset="0"/>
              </a:rPr>
              <a:t>диференціацію</a:t>
            </a:r>
            <a:r>
              <a:rPr lang="ru-RU" sz="2400" dirty="0">
                <a:latin typeface="Arial" panose="020B0604020202020204" pitchFamily="34" charset="0"/>
                <a:cs typeface="Arial" panose="020B0604020202020204" pitchFamily="34" charset="0"/>
              </a:rPr>
              <a:t> </a:t>
            </a:r>
            <a:r>
              <a:rPr lang="ru-RU" sz="2400" b="1" dirty="0">
                <a:latin typeface="Arial" panose="020B0604020202020204" pitchFamily="34" charset="0"/>
                <a:cs typeface="Arial" panose="020B0604020202020204" pitchFamily="34" charset="0"/>
              </a:rPr>
              <a:t>клітин, організацію актіну та міофібріл.</a:t>
            </a:r>
          </a:p>
          <a:p>
            <a:endParaRPr lang="ru-RU" sz="2400" b="1" dirty="0">
              <a:latin typeface="Arial" panose="020B0604020202020204" pitchFamily="34" charset="0"/>
              <a:cs typeface="Arial" panose="020B0604020202020204" pitchFamily="34" charset="0"/>
            </a:endParaRPr>
          </a:p>
          <a:p>
            <a:r>
              <a:rPr lang="uk-UA" sz="2400" dirty="0">
                <a:latin typeface="Arial" panose="020B0604020202020204" pitchFamily="34" charset="0"/>
                <a:cs typeface="Arial" panose="020B0604020202020204" pitchFamily="34" charset="0"/>
              </a:rPr>
              <a:t>Частково відтворені результати публікації: підтверджено </a:t>
            </a:r>
            <a:r>
              <a:rPr lang="de-DE" sz="2400" b="1" dirty="0">
                <a:solidFill>
                  <a:srgbClr val="2E2E2E"/>
                </a:solidFill>
                <a:latin typeface="helvetica" panose="020B0604020202020204" pitchFamily="34" charset="0"/>
              </a:rPr>
              <a:t>PECAM1</a:t>
            </a:r>
            <a:r>
              <a:rPr lang="uk-UA" sz="2400" b="1" dirty="0">
                <a:solidFill>
                  <a:srgbClr val="2E2E2E"/>
                </a:solidFill>
                <a:latin typeface="helvetica" panose="020B0604020202020204" pitchFamily="34" charset="0"/>
              </a:rPr>
              <a:t> </a:t>
            </a:r>
            <a:r>
              <a:rPr lang="uk-UA" sz="2400" dirty="0">
                <a:solidFill>
                  <a:srgbClr val="2E2E2E"/>
                </a:solidFill>
                <a:latin typeface="helvetica" panose="020B0604020202020204" pitchFamily="34" charset="0"/>
              </a:rPr>
              <a:t>(</a:t>
            </a:r>
            <a:r>
              <a:rPr lang="en-US" sz="2400" dirty="0">
                <a:solidFill>
                  <a:srgbClr val="2E2E2E"/>
                </a:solidFill>
                <a:latin typeface="helvetica" panose="020B0604020202020204" pitchFamily="34" charset="0"/>
              </a:rPr>
              <a:t>CD</a:t>
            </a:r>
            <a:r>
              <a:rPr lang="uk-UA" sz="2400" dirty="0">
                <a:solidFill>
                  <a:srgbClr val="2E2E2E"/>
                </a:solidFill>
                <a:latin typeface="helvetica" panose="020B0604020202020204" pitchFamily="34" charset="0"/>
              </a:rPr>
              <a:t>31)</a:t>
            </a:r>
            <a:r>
              <a:rPr lang="en-US" sz="2400" dirty="0">
                <a:solidFill>
                  <a:srgbClr val="2E2E2E"/>
                </a:solidFill>
                <a:latin typeface="helvetica" panose="020B0604020202020204" pitchFamily="34" charset="0"/>
              </a:rPr>
              <a:t> </a:t>
            </a:r>
            <a:r>
              <a:rPr lang="uk-UA" sz="2400" dirty="0">
                <a:solidFill>
                  <a:srgbClr val="2E2E2E"/>
                </a:solidFill>
                <a:latin typeface="helvetica" panose="020B0604020202020204" pitchFamily="34" charset="0"/>
              </a:rPr>
              <a:t>та </a:t>
            </a:r>
            <a:r>
              <a:rPr lang="en-US" sz="2400" b="1" dirty="0">
                <a:solidFill>
                  <a:srgbClr val="2E2E2E"/>
                </a:solidFill>
                <a:latin typeface="helvetica" panose="020B0604020202020204" pitchFamily="34" charset="0"/>
              </a:rPr>
              <a:t>CD200 </a:t>
            </a:r>
            <a:r>
              <a:rPr lang="uk-UA" sz="2400" dirty="0">
                <a:solidFill>
                  <a:srgbClr val="2E2E2E"/>
                </a:solidFill>
                <a:latin typeface="helvetica" panose="020B0604020202020204" pitchFamily="34" charset="0"/>
              </a:rPr>
              <a:t>як маркери ендотелію, тоді як </a:t>
            </a:r>
            <a:r>
              <a:rPr lang="en-US" sz="2400" b="1" dirty="0">
                <a:solidFill>
                  <a:srgbClr val="2E2E2E"/>
                </a:solidFill>
                <a:latin typeface="helvetica" panose="020B0604020202020204" pitchFamily="34" charset="0"/>
              </a:rPr>
              <a:t>PDPN</a:t>
            </a:r>
            <a:r>
              <a:rPr lang="uk-UA" sz="2400" b="1" dirty="0">
                <a:solidFill>
                  <a:srgbClr val="2E2E2E"/>
                </a:solidFill>
                <a:latin typeface="helvetica" panose="020B0604020202020204" pitchFamily="34" charset="0"/>
              </a:rPr>
              <a:t> </a:t>
            </a:r>
            <a:r>
              <a:rPr lang="uk-UA" sz="2400" dirty="0">
                <a:solidFill>
                  <a:srgbClr val="2E2E2E"/>
                </a:solidFill>
                <a:latin typeface="helvetica" panose="020B0604020202020204" pitchFamily="34" charset="0"/>
              </a:rPr>
              <a:t>як маркер фібробластів – ні </a:t>
            </a:r>
            <a:endParaRPr lang="uk-UA"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3519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B5650-69CE-B453-4806-D31280C146CF}"/>
              </a:ext>
            </a:extLst>
          </p:cNvPr>
          <p:cNvSpPr>
            <a:spLocks noGrp="1"/>
          </p:cNvSpPr>
          <p:nvPr>
            <p:ph type="title"/>
          </p:nvPr>
        </p:nvSpPr>
        <p:spPr>
          <a:xfrm>
            <a:off x="628650" y="124495"/>
            <a:ext cx="7886700" cy="725737"/>
          </a:xfrm>
        </p:spPr>
        <p:txBody>
          <a:bodyPr>
            <a:normAutofit/>
          </a:bodyPr>
          <a:lstStyle/>
          <a:p>
            <a:pPr algn="ctr"/>
            <a:r>
              <a:rPr lang="ru-RU" sz="3200" b="1" dirty="0" err="1">
                <a:latin typeface="Arial" panose="020B0604020202020204" pitchFamily="34" charset="0"/>
                <a:cs typeface="Arial" panose="020B0604020202020204" pitchFamily="34" charset="0"/>
              </a:rPr>
              <a:t>Внесок</a:t>
            </a:r>
            <a:r>
              <a:rPr lang="ru-RU" sz="3200" b="1" dirty="0">
                <a:latin typeface="Arial" panose="020B0604020202020204" pitchFamily="34" charset="0"/>
                <a:cs typeface="Arial" panose="020B0604020202020204" pitchFamily="34" charset="0"/>
              </a:rPr>
              <a:t> </a:t>
            </a:r>
            <a:r>
              <a:rPr lang="ru-RU" sz="3200" b="1" dirty="0" err="1">
                <a:latin typeface="Arial" panose="020B0604020202020204" pitchFamily="34" charset="0"/>
                <a:cs typeface="Arial" panose="020B0604020202020204" pitchFamily="34" charset="0"/>
              </a:rPr>
              <a:t>учасників</a:t>
            </a:r>
            <a:r>
              <a:rPr lang="ru-RU" sz="3200" b="1" dirty="0">
                <a:latin typeface="Arial" panose="020B0604020202020204" pitchFamily="34" charset="0"/>
                <a:cs typeface="Arial" panose="020B0604020202020204" pitchFamily="34" charset="0"/>
              </a:rPr>
              <a:t> </a:t>
            </a:r>
            <a:r>
              <a:rPr lang="ru-RU" sz="3200" b="1" dirty="0" err="1">
                <a:latin typeface="Arial" panose="020B0604020202020204" pitchFamily="34" charset="0"/>
                <a:cs typeface="Arial" panose="020B0604020202020204" pitchFamily="34" charset="0"/>
              </a:rPr>
              <a:t>команди</a:t>
            </a:r>
            <a:endParaRPr lang="uk-UA" sz="3200" b="1" dirty="0">
              <a:latin typeface="Arial" panose="020B0604020202020204" pitchFamily="34" charset="0"/>
              <a:cs typeface="Arial" panose="020B0604020202020204" pitchFamily="34" charset="0"/>
            </a:endParaRPr>
          </a:p>
        </p:txBody>
      </p:sp>
      <p:sp>
        <p:nvSpPr>
          <p:cNvPr id="3" name="Місце для вмісту 2">
            <a:extLst>
              <a:ext uri="{FF2B5EF4-FFF2-40B4-BE49-F238E27FC236}">
                <a16:creationId xmlns:a16="http://schemas.microsoft.com/office/drawing/2014/main" id="{D22B5C1C-CE10-EE7C-0F55-5F07E3011E8E}"/>
              </a:ext>
            </a:extLst>
          </p:cNvPr>
          <p:cNvSpPr>
            <a:spLocks noGrp="1"/>
          </p:cNvSpPr>
          <p:nvPr>
            <p:ph idx="1"/>
          </p:nvPr>
        </p:nvSpPr>
        <p:spPr>
          <a:xfrm>
            <a:off x="176463" y="786063"/>
            <a:ext cx="8871285" cy="5422510"/>
          </a:xfrm>
        </p:spPr>
        <p:txBody>
          <a:bodyPr wrap="square">
            <a:spAutoFit/>
          </a:bodyPr>
          <a:lstStyle/>
          <a:p>
            <a:pPr marL="0" indent="0">
              <a:buNone/>
            </a:pPr>
            <a:r>
              <a:rPr lang="uk-UA" sz="1600" b="1" dirty="0">
                <a:latin typeface="Arial" panose="020B0604020202020204" pitchFamily="34" charset="0"/>
                <a:cs typeface="Arial" panose="020B0604020202020204" pitchFamily="34" charset="0"/>
              </a:rPr>
              <a:t>а) Внесок учасників команди</a:t>
            </a:r>
            <a:r>
              <a:rPr lang="en-GB" sz="1600" b="1" dirty="0">
                <a:latin typeface="Arial" panose="020B0604020202020204" pitchFamily="34" charset="0"/>
                <a:cs typeface="Arial" panose="020B0604020202020204" pitchFamily="34" charset="0"/>
              </a:rPr>
              <a:t>:</a:t>
            </a:r>
          </a:p>
          <a:p>
            <a:endParaRPr lang="uk-UA"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Dmytro </a:t>
            </a:r>
            <a:r>
              <a:rPr lang="en-GB" sz="1600" dirty="0" err="1">
                <a:latin typeface="Arial" panose="020B0604020202020204" pitchFamily="34" charset="0"/>
                <a:cs typeface="Arial" panose="020B0604020202020204" pitchFamily="34" charset="0"/>
              </a:rPr>
              <a:t>Aleksandrovych</a:t>
            </a:r>
            <a:r>
              <a:rPr lang="en-GB" sz="1600" dirty="0">
                <a:latin typeface="Arial" panose="020B0604020202020204" pitchFamily="34" charset="0"/>
                <a:cs typeface="Arial" panose="020B0604020202020204" pitchFamily="34" charset="0"/>
              </a:rPr>
              <a:t> - dataset</a:t>
            </a:r>
            <a:r>
              <a:rPr lang="uk-UA" sz="1600" dirty="0">
                <a:effectLst/>
                <a:latin typeface="Arial" panose="020B0604020202020204" pitchFamily="34" charset="0"/>
                <a:ea typeface="Aptos" panose="020B0004020202020204" pitchFamily="34" charset="0"/>
                <a:cs typeface="Arial" panose="020B0604020202020204" pitchFamily="34" charset="0"/>
              </a:rPr>
              <a:t> 10997_PCaFcol_5GEX</a:t>
            </a:r>
            <a:r>
              <a:rPr lang="en-GB" sz="1600"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hlinkClick r:id="rId2"/>
              </a:rPr>
              <a:t>https://datadryad.org/dataset/doi:10.5061/dryad.b2rbnzspd</a:t>
            </a:r>
            <a:r>
              <a:rPr lang="en-GB" sz="1600" dirty="0">
                <a:latin typeface="Arial" panose="020B0604020202020204" pitchFamily="34" charset="0"/>
                <a:cs typeface="Arial" panose="020B0604020202020204" pitchFamily="34" charset="0"/>
              </a:rPr>
              <a:t>)</a:t>
            </a:r>
          </a:p>
          <a:p>
            <a:r>
              <a:rPr lang="en-GB" sz="1600" dirty="0">
                <a:latin typeface="Arial" panose="020B0604020202020204" pitchFamily="34" charset="0"/>
                <a:cs typeface="Arial" panose="020B0604020202020204" pitchFamily="34" charset="0"/>
              </a:rPr>
              <a:t>Zarina Nidoieva – dataset 10963_Fcol_5GEX (</a:t>
            </a:r>
            <a:r>
              <a:rPr lang="en-GB" sz="1600" dirty="0">
                <a:latin typeface="Arial" panose="020B0604020202020204" pitchFamily="34" charset="0"/>
                <a:cs typeface="Arial" panose="020B0604020202020204" pitchFamily="34" charset="0"/>
                <a:hlinkClick r:id="rId2"/>
              </a:rPr>
              <a:t>https://datadryad.org/dataset/doi:10.5061/dryad.b2rbnzspd</a:t>
            </a:r>
            <a:r>
              <a:rPr lang="en-GB" sz="1600" dirty="0">
                <a:latin typeface="Arial" panose="020B0604020202020204" pitchFamily="34" charset="0"/>
                <a:cs typeface="Arial" panose="020B0604020202020204" pitchFamily="34" charset="0"/>
              </a:rPr>
              <a:t>)</a:t>
            </a:r>
            <a:r>
              <a:rPr lang="uk-UA" sz="1600" dirty="0">
                <a:latin typeface="Arial" panose="020B0604020202020204" pitchFamily="34" charset="0"/>
                <a:cs typeface="Arial" panose="020B0604020202020204" pitchFamily="34" charset="0"/>
              </a:rPr>
              <a:t> ; компілювання та завантаження фінальної презентації</a:t>
            </a: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Mariia </a:t>
            </a:r>
            <a:r>
              <a:rPr lang="en-GB" sz="1600" dirty="0" err="1">
                <a:latin typeface="Arial" panose="020B0604020202020204" pitchFamily="34" charset="0"/>
                <a:cs typeface="Arial" panose="020B0604020202020204" pitchFamily="34" charset="0"/>
              </a:rPr>
              <a:t>Grandova</a:t>
            </a:r>
            <a:r>
              <a:rPr lang="en-GB" sz="1600" dirty="0">
                <a:latin typeface="Arial" panose="020B0604020202020204" pitchFamily="34" charset="0"/>
                <a:cs typeface="Arial" panose="020B0604020202020204" pitchFamily="34" charset="0"/>
              </a:rPr>
              <a:t> - GSE206426 (</a:t>
            </a:r>
            <a:r>
              <a:rPr lang="en-GB" sz="1600" dirty="0">
                <a:latin typeface="Arial" panose="020B0604020202020204" pitchFamily="34" charset="0"/>
                <a:cs typeface="Arial" panose="020B0604020202020204" pitchFamily="34" charset="0"/>
                <a:hlinkClick r:id="rId3"/>
              </a:rPr>
              <a:t>https://www.ncbi.nlm.nih.gov/geo/query/acc.cgi?acc=GSE206426</a:t>
            </a:r>
            <a:r>
              <a:rPr lang="en-GB" sz="1600" dirty="0">
                <a:latin typeface="Arial" panose="020B0604020202020204" pitchFamily="34" charset="0"/>
                <a:cs typeface="Arial" panose="020B0604020202020204" pitchFamily="34" charset="0"/>
              </a:rPr>
              <a:t>) </a:t>
            </a:r>
            <a:r>
              <a:rPr lang="uk-UA" sz="1600" dirty="0">
                <a:latin typeface="Arial" panose="020B0604020202020204" pitchFamily="34" charset="0"/>
                <a:cs typeface="Arial" panose="020B0604020202020204" pitchFamily="34" charset="0"/>
              </a:rPr>
              <a:t>; репозиторій</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Anna </a:t>
            </a:r>
            <a:r>
              <a:rPr lang="en-GB" sz="1600" dirty="0" err="1">
                <a:latin typeface="Arial" panose="020B0604020202020204" pitchFamily="34" charset="0"/>
                <a:cs typeface="Arial" panose="020B0604020202020204" pitchFamily="34" charset="0"/>
              </a:rPr>
              <a:t>Yatsyshyna</a:t>
            </a:r>
            <a:r>
              <a:rPr lang="en-GB" sz="1600" dirty="0">
                <a:latin typeface="Arial" panose="020B0604020202020204" pitchFamily="34" charset="0"/>
                <a:cs typeface="Arial" panose="020B0604020202020204" pitchFamily="34" charset="0"/>
              </a:rPr>
              <a:t> - RILI_scRNAseq_UMIcount.txt from GSE206426 (</a:t>
            </a:r>
            <a:r>
              <a:rPr lang="en-GB" sz="1600" dirty="0">
                <a:latin typeface="Arial" panose="020B0604020202020204" pitchFamily="34" charset="0"/>
                <a:cs typeface="Arial" panose="020B0604020202020204" pitchFamily="34" charset="0"/>
                <a:hlinkClick r:id="rId3"/>
              </a:rPr>
              <a:t>https://www.ncbi.nlm.nih.gov/geo/query/acc.cgi?acc=GSE206426</a:t>
            </a:r>
            <a:r>
              <a:rPr lang="en-GB" sz="1600" dirty="0">
                <a:latin typeface="Arial" panose="020B0604020202020204" pitchFamily="34" charset="0"/>
                <a:cs typeface="Arial" panose="020B0604020202020204" pitchFamily="34" charset="0"/>
              </a:rPr>
              <a:t>)</a:t>
            </a:r>
            <a:r>
              <a:rPr lang="uk-UA" sz="1600" dirty="0">
                <a:latin typeface="Arial" panose="020B0604020202020204" pitchFamily="34" charset="0"/>
                <a:cs typeface="Arial" panose="020B0604020202020204" pitchFamily="34" charset="0"/>
              </a:rPr>
              <a:t> ; ідея теми групи</a:t>
            </a: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pPr marL="0" indent="0">
              <a:buNone/>
            </a:pPr>
            <a:r>
              <a:rPr lang="ru-RU" sz="1600" b="1" dirty="0">
                <a:latin typeface="Arial" panose="020B0604020202020204" pitchFamily="34" charset="0"/>
                <a:cs typeface="Arial" panose="020B0604020202020204" pitchFamily="34" charset="0"/>
              </a:rPr>
              <a:t>б) </a:t>
            </a:r>
            <a:r>
              <a:rPr lang="ru-RU" sz="1600" b="1" dirty="0" err="1">
                <a:latin typeface="Arial" panose="020B0604020202020204" pitchFamily="34" charset="0"/>
                <a:cs typeface="Arial" panose="020B0604020202020204" pitchFamily="34" charset="0"/>
              </a:rPr>
              <a:t>Декларація</a:t>
            </a:r>
            <a:r>
              <a:rPr lang="ru-RU" sz="1600" b="1" dirty="0">
                <a:latin typeface="Arial" panose="020B0604020202020204" pitchFamily="34" charset="0"/>
                <a:cs typeface="Arial" panose="020B0604020202020204" pitchFamily="34" charset="0"/>
              </a:rPr>
              <a:t> </a:t>
            </a:r>
            <a:r>
              <a:rPr lang="ru-RU" sz="1600" b="1" dirty="0" err="1">
                <a:latin typeface="Arial" panose="020B0604020202020204" pitchFamily="34" charset="0"/>
                <a:cs typeface="Arial" panose="020B0604020202020204" pitchFamily="34" charset="0"/>
              </a:rPr>
              <a:t>щодо</a:t>
            </a:r>
            <a:r>
              <a:rPr lang="ru-RU" sz="1600" b="1" dirty="0">
                <a:latin typeface="Arial" panose="020B0604020202020204" pitchFamily="34" charset="0"/>
                <a:cs typeface="Arial" panose="020B0604020202020204" pitchFamily="34" charset="0"/>
              </a:rPr>
              <a:t> </a:t>
            </a:r>
            <a:r>
              <a:rPr lang="ru-RU" sz="1600" b="1" dirty="0" err="1">
                <a:latin typeface="Arial" panose="020B0604020202020204" pitchFamily="34" charset="0"/>
                <a:cs typeface="Arial" panose="020B0604020202020204" pitchFamily="34" charset="0"/>
              </a:rPr>
              <a:t>використання</a:t>
            </a:r>
            <a:r>
              <a:rPr lang="ru-RU" sz="1600" b="1" dirty="0">
                <a:latin typeface="Arial" panose="020B0604020202020204" pitchFamily="34" charset="0"/>
                <a:cs typeface="Arial" panose="020B0604020202020204" pitchFamily="34" charset="0"/>
              </a:rPr>
              <a:t> </a:t>
            </a:r>
            <a:r>
              <a:rPr lang="ru-RU" sz="1600" b="1" dirty="0" err="1">
                <a:latin typeface="Arial" panose="020B0604020202020204" pitchFamily="34" charset="0"/>
                <a:cs typeface="Arial" panose="020B0604020202020204" pitchFamily="34" charset="0"/>
              </a:rPr>
              <a:t>генеративних</a:t>
            </a:r>
            <a:r>
              <a:rPr lang="ru-RU" sz="1600" b="1" dirty="0">
                <a:latin typeface="Arial" panose="020B0604020202020204" pitchFamily="34" charset="0"/>
                <a:cs typeface="Arial" panose="020B0604020202020204" pitchFamily="34" charset="0"/>
              </a:rPr>
              <a:t> моделей: </a:t>
            </a:r>
            <a:endParaRPr lang="en-GB" sz="1600" b="1" dirty="0">
              <a:latin typeface="Arial" panose="020B0604020202020204" pitchFamily="34" charset="0"/>
              <a:cs typeface="Arial" panose="020B0604020202020204" pitchFamily="34" charset="0"/>
            </a:endParaRPr>
          </a:p>
          <a:p>
            <a:pPr marL="0" indent="0">
              <a:buNone/>
            </a:pPr>
            <a:r>
              <a:rPr lang="en-GB" sz="1600" dirty="0">
                <a:latin typeface="Arial" panose="020B0604020202020204" pitchFamily="34" charset="0"/>
                <a:cs typeface="Arial" panose="020B0604020202020204" pitchFamily="34" charset="0"/>
              </a:rPr>
              <a:t>COPILOT – </a:t>
            </a:r>
            <a:r>
              <a:rPr lang="uk-UA" sz="1600" dirty="0">
                <a:latin typeface="Arial" panose="020B0604020202020204" pitchFamily="34" charset="0"/>
                <a:cs typeface="Arial" panose="020B0604020202020204" pitchFamily="34" charset="0"/>
              </a:rPr>
              <a:t>з метою роз</a:t>
            </a:r>
            <a:r>
              <a:rPr lang="en-GB" sz="1600" dirty="0">
                <a:latin typeface="Arial" panose="020B0604020202020204" pitchFamily="34" charset="0"/>
                <a:cs typeface="Arial" panose="020B0604020202020204" pitchFamily="34" charset="0"/>
              </a:rPr>
              <a:t>’</a:t>
            </a:r>
            <a:r>
              <a:rPr lang="uk-UA" sz="1600" dirty="0" err="1">
                <a:latin typeface="Arial" panose="020B0604020202020204" pitchFamily="34" charset="0"/>
                <a:cs typeface="Arial" panose="020B0604020202020204" pitchFamily="34" charset="0"/>
              </a:rPr>
              <a:t>яснення</a:t>
            </a:r>
            <a:r>
              <a:rPr lang="uk-UA" sz="1600" dirty="0">
                <a:latin typeface="Arial" panose="020B0604020202020204" pitchFamily="34" charset="0"/>
                <a:cs typeface="Arial" panose="020B0604020202020204" pitchFamily="34" charset="0"/>
              </a:rPr>
              <a:t> помилок коду та корекції наступних етапів аналізу.</a:t>
            </a:r>
          </a:p>
          <a:p>
            <a:pPr marL="0" indent="0">
              <a:buNone/>
            </a:pPr>
            <a:r>
              <a:rPr lang="ru-RU" sz="1600" b="1" dirty="0">
                <a:latin typeface="Arial" panose="020B0604020202020204" pitchFamily="34" charset="0"/>
                <a:cs typeface="Arial" panose="020B0604020202020204" pitchFamily="34" charset="0"/>
              </a:rPr>
              <a:t>в) Посилання на GitHub-репозиторій з кодом проєкту, репозиторій повинен бути у відкритому доступі.</a:t>
            </a:r>
          </a:p>
          <a:p>
            <a:pPr marL="0" indent="0">
              <a:buNone/>
            </a:pPr>
            <a:r>
              <a:rPr lang="en-US" sz="1100" dirty="0"/>
              <a:t>https://github.com/sor-ca/DAAD2025_course_single_cell_analysis</a:t>
            </a:r>
            <a:endParaRPr lang="ru-RU" sz="16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7132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4D8526-4322-0BEC-AC18-214A2C9D451B}"/>
              </a:ext>
            </a:extLst>
          </p:cNvPr>
          <p:cNvSpPr>
            <a:spLocks noGrp="1"/>
          </p:cNvSpPr>
          <p:nvPr>
            <p:ph type="title"/>
          </p:nvPr>
        </p:nvSpPr>
        <p:spPr>
          <a:xfrm>
            <a:off x="628650" y="85576"/>
            <a:ext cx="7886700" cy="661569"/>
          </a:xfrm>
        </p:spPr>
        <p:txBody>
          <a:bodyPr>
            <a:normAutofit/>
          </a:bodyPr>
          <a:lstStyle/>
          <a:p>
            <a:pPr algn="ctr"/>
            <a:r>
              <a:rPr lang="uk-UA" sz="3200" b="1" dirty="0">
                <a:effectLst/>
                <a:latin typeface="Arial" panose="020B0604020202020204" pitchFamily="34" charset="0"/>
                <a:ea typeface="Aptos" panose="020B0004020202020204" pitchFamily="34" charset="0"/>
                <a:cs typeface="Arial" panose="020B0604020202020204" pitchFamily="34" charset="0"/>
              </a:rPr>
              <a:t>Ключові етапи проведеного аналізу</a:t>
            </a:r>
            <a:endParaRPr lang="uk-UA" sz="3200" dirty="0">
              <a:latin typeface="Arial" panose="020B0604020202020204" pitchFamily="34" charset="0"/>
              <a:cs typeface="Arial" panose="020B0604020202020204" pitchFamily="34" charset="0"/>
            </a:endParaRPr>
          </a:p>
        </p:txBody>
      </p:sp>
      <p:sp>
        <p:nvSpPr>
          <p:cNvPr id="3" name="Місце для вмісту 2">
            <a:extLst>
              <a:ext uri="{FF2B5EF4-FFF2-40B4-BE49-F238E27FC236}">
                <a16:creationId xmlns:a16="http://schemas.microsoft.com/office/drawing/2014/main" id="{57C6527F-F22D-D7F9-648D-A07184CA72CB}"/>
              </a:ext>
            </a:extLst>
          </p:cNvPr>
          <p:cNvSpPr>
            <a:spLocks noGrp="1"/>
          </p:cNvSpPr>
          <p:nvPr>
            <p:ph idx="1"/>
          </p:nvPr>
        </p:nvSpPr>
        <p:spPr>
          <a:xfrm>
            <a:off x="352924" y="657727"/>
            <a:ext cx="8351530" cy="6217087"/>
          </a:xfrm>
        </p:spPr>
        <p:txBody>
          <a:bodyPr wrap="square">
            <a:spAutoFit/>
          </a:bodyPr>
          <a:lstStyle/>
          <a:p>
            <a:pPr marL="342900" lvl="0" indent="-342900">
              <a:buFont typeface="+mj-lt"/>
              <a:buAutoNum type="arabicPeriod"/>
              <a:tabLst>
                <a:tab pos="4572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Попередня обробка та якість даних</a:t>
            </a:r>
            <a:r>
              <a:rPr lang="uk-UA" sz="1500" kern="100" dirty="0">
                <a:effectLst/>
                <a:latin typeface="Arial" panose="020B0604020202020204" pitchFamily="34" charset="0"/>
                <a:ea typeface="Aptos" panose="020B0004020202020204" pitchFamily="34" charset="0"/>
                <a:cs typeface="Arial" panose="020B0604020202020204" pitchFamily="34" charset="0"/>
              </a:rPr>
              <a:t>:</a:t>
            </a:r>
          </a:p>
          <a:p>
            <a:pPr marL="742950" lvl="1" indent="-285750">
              <a:buSzPts val="1000"/>
              <a:buFont typeface="Courier New" panose="02070309020205020404" pitchFamily="49" charset="0"/>
              <a:buChar char="o"/>
              <a:tabLst>
                <a:tab pos="9144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Фільтрація клітин</a:t>
            </a:r>
            <a:r>
              <a:rPr lang="uk-UA" sz="1500" kern="100" dirty="0">
                <a:effectLst/>
                <a:latin typeface="Arial" panose="020B0604020202020204" pitchFamily="34" charset="0"/>
                <a:ea typeface="Aptos" panose="020B0004020202020204" pitchFamily="34" charset="0"/>
                <a:cs typeface="Arial" panose="020B0604020202020204" pitchFamily="34" charset="0"/>
              </a:rPr>
              <a:t>: Видалення клітин із низькою якістю (із малою кількістю зчитувань, з високою часткою мітохондріальних генів).</a:t>
            </a:r>
          </a:p>
          <a:p>
            <a:pPr marL="742950" lvl="1" indent="-285750">
              <a:buSzPts val="1000"/>
              <a:buFont typeface="Courier New" panose="02070309020205020404" pitchFamily="49" charset="0"/>
              <a:buChar char="o"/>
              <a:tabLst>
                <a:tab pos="9144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Нормалізація</a:t>
            </a:r>
            <a:r>
              <a:rPr lang="uk-UA" sz="1500" kern="100" dirty="0">
                <a:effectLst/>
                <a:latin typeface="Arial" panose="020B0604020202020204" pitchFamily="34" charset="0"/>
                <a:ea typeface="Aptos" panose="020B0004020202020204" pitchFamily="34" charset="0"/>
                <a:cs typeface="Arial" panose="020B0604020202020204" pitchFamily="34" charset="0"/>
              </a:rPr>
              <a:t> (для усунення варіацій, спричинених технічними факторами).</a:t>
            </a:r>
          </a:p>
          <a:p>
            <a:pPr marL="742950" lvl="1" indent="-285750">
              <a:buSzPts val="1000"/>
              <a:buFont typeface="Courier New" panose="02070309020205020404" pitchFamily="49" charset="0"/>
              <a:buChar char="o"/>
              <a:tabLst>
                <a:tab pos="9144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Ідентифікація варіативних генів</a:t>
            </a:r>
            <a:r>
              <a:rPr lang="uk-UA" sz="1500" kern="100" dirty="0">
                <a:effectLst/>
                <a:latin typeface="Arial" panose="020B0604020202020204" pitchFamily="34" charset="0"/>
                <a:ea typeface="Aptos" panose="020B0004020202020204" pitchFamily="34" charset="0"/>
                <a:cs typeface="Arial" panose="020B0604020202020204" pitchFamily="34" charset="0"/>
              </a:rPr>
              <a:t> (тобто вносять найбільший внесок у відмінності між клітинами).</a:t>
            </a:r>
          </a:p>
          <a:p>
            <a:pPr marL="342900" lvl="0" indent="-342900">
              <a:buFont typeface="+mj-lt"/>
              <a:buAutoNum type="arabicPeriod"/>
              <a:tabLst>
                <a:tab pos="4572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Зменшення розмірності даних</a:t>
            </a:r>
            <a:r>
              <a:rPr lang="uk-UA" sz="1500" kern="100" dirty="0">
                <a:effectLst/>
                <a:latin typeface="Arial" panose="020B0604020202020204" pitchFamily="34" charset="0"/>
                <a:ea typeface="Aptos" panose="020B0004020202020204" pitchFamily="34" charset="0"/>
                <a:cs typeface="Arial" panose="020B0604020202020204" pitchFamily="34" charset="0"/>
              </a:rPr>
              <a:t>:</a:t>
            </a:r>
          </a:p>
          <a:p>
            <a:pPr marL="742950" lvl="1" indent="-285750">
              <a:buSzPts val="1000"/>
              <a:buFont typeface="Courier New" panose="02070309020205020404" pitchFamily="49" charset="0"/>
              <a:buChar char="o"/>
              <a:tabLst>
                <a:tab pos="914400" algn="l"/>
              </a:tabLst>
            </a:pPr>
            <a:r>
              <a:rPr lang="uk-UA" sz="1500" kern="100" dirty="0">
                <a:effectLst/>
                <a:latin typeface="Arial" panose="020B0604020202020204" pitchFamily="34" charset="0"/>
                <a:ea typeface="Aptos" panose="020B0004020202020204" pitchFamily="34" charset="0"/>
                <a:cs typeface="Arial" panose="020B0604020202020204" pitchFamily="34" charset="0"/>
              </a:rPr>
              <a:t>Методами PCA, UMAP, для візуалізації багатовимірні дані та звести складність до 2-3 вимірів.</a:t>
            </a:r>
          </a:p>
          <a:p>
            <a:pPr marL="342900" lvl="0" indent="-342900">
              <a:buFont typeface="+mj-lt"/>
              <a:buAutoNum type="arabicPeriod"/>
              <a:tabLst>
                <a:tab pos="4572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Кластеризація</a:t>
            </a:r>
            <a:r>
              <a:rPr lang="uk-UA" sz="1500" kern="100" dirty="0">
                <a:effectLst/>
                <a:latin typeface="Arial" panose="020B0604020202020204" pitchFamily="34" charset="0"/>
                <a:ea typeface="Aptos" panose="020B0004020202020204" pitchFamily="34" charset="0"/>
                <a:cs typeface="Arial" panose="020B0604020202020204" pitchFamily="34" charset="0"/>
              </a:rPr>
              <a:t>:</a:t>
            </a:r>
          </a:p>
          <a:p>
            <a:pPr marL="742950" lvl="1" indent="-285750">
              <a:buSzPts val="1000"/>
              <a:buFont typeface="Courier New" panose="02070309020205020404" pitchFamily="49" charset="0"/>
              <a:buChar char="o"/>
              <a:tabLst>
                <a:tab pos="914400" algn="l"/>
              </a:tabLst>
            </a:pPr>
            <a:r>
              <a:rPr lang="uk-UA" sz="1500" kern="100" dirty="0">
                <a:effectLst/>
                <a:latin typeface="Arial" panose="020B0604020202020204" pitchFamily="34" charset="0"/>
                <a:ea typeface="Aptos" panose="020B0004020202020204" pitchFamily="34" charset="0"/>
                <a:cs typeface="Arial" panose="020B0604020202020204" pitchFamily="34" charset="0"/>
              </a:rPr>
              <a:t>Групування клітин на основі </a:t>
            </a:r>
            <a:r>
              <a:rPr lang="uk-UA" sz="1500" kern="100" dirty="0" err="1">
                <a:effectLst/>
                <a:latin typeface="Arial" panose="020B0604020202020204" pitchFamily="34" charset="0"/>
                <a:ea typeface="Aptos" panose="020B0004020202020204" pitchFamily="34" charset="0"/>
                <a:cs typeface="Arial" panose="020B0604020202020204" pitchFamily="34" charset="0"/>
              </a:rPr>
              <a:t>схожостей</a:t>
            </a:r>
            <a:r>
              <a:rPr lang="uk-UA" sz="1500" kern="100" dirty="0">
                <a:effectLst/>
                <a:latin typeface="Arial" panose="020B0604020202020204" pitchFamily="34" charset="0"/>
                <a:ea typeface="Aptos" panose="020B0004020202020204" pitchFamily="34" charset="0"/>
                <a:cs typeface="Arial" panose="020B0604020202020204" pitchFamily="34" charset="0"/>
              </a:rPr>
              <a:t> у їхньому </a:t>
            </a:r>
            <a:r>
              <a:rPr lang="uk-UA" sz="1500" kern="100" dirty="0" err="1">
                <a:effectLst/>
                <a:latin typeface="Arial" panose="020B0604020202020204" pitchFamily="34" charset="0"/>
                <a:ea typeface="Aptos" panose="020B0004020202020204" pitchFamily="34" charset="0"/>
                <a:cs typeface="Arial" panose="020B0604020202020204" pitchFamily="34" charset="0"/>
              </a:rPr>
              <a:t>експресійному</a:t>
            </a:r>
            <a:r>
              <a:rPr lang="uk-UA" sz="1500" kern="100" dirty="0">
                <a:effectLst/>
                <a:latin typeface="Arial" panose="020B0604020202020204" pitchFamily="34" charset="0"/>
                <a:ea typeface="Aptos" panose="020B0004020202020204" pitchFamily="34" charset="0"/>
                <a:cs typeface="Arial" panose="020B0604020202020204" pitchFamily="34" charset="0"/>
              </a:rPr>
              <a:t> профілі для виявлення клітинних популяцій.</a:t>
            </a:r>
          </a:p>
          <a:p>
            <a:pPr marL="342900" lvl="0" indent="-342900">
              <a:buFont typeface="+mj-lt"/>
              <a:buAutoNum type="arabicPeriod"/>
              <a:tabLst>
                <a:tab pos="4572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Анотація кластерів</a:t>
            </a:r>
            <a:r>
              <a:rPr lang="uk-UA" sz="1500" kern="100" dirty="0">
                <a:effectLst/>
                <a:latin typeface="Arial" panose="020B0604020202020204" pitchFamily="34" charset="0"/>
                <a:ea typeface="Aptos" panose="020B0004020202020204" pitchFamily="34" charset="0"/>
                <a:cs typeface="Arial" panose="020B0604020202020204" pitchFamily="34" charset="0"/>
              </a:rPr>
              <a:t>:</a:t>
            </a:r>
          </a:p>
          <a:p>
            <a:pPr marL="742950" lvl="1" indent="-285750">
              <a:buSzPts val="1000"/>
              <a:buFont typeface="Courier New" panose="02070309020205020404" pitchFamily="49" charset="0"/>
              <a:buChar char="o"/>
              <a:tabLst>
                <a:tab pos="914400" algn="l"/>
              </a:tabLst>
            </a:pPr>
            <a:r>
              <a:rPr lang="uk-UA" sz="1500" kern="100" dirty="0">
                <a:effectLst/>
                <a:latin typeface="Arial" panose="020B0604020202020204" pitchFamily="34" charset="0"/>
                <a:ea typeface="Aptos" panose="020B0004020202020204" pitchFamily="34" charset="0"/>
                <a:cs typeface="Arial" panose="020B0604020202020204" pitchFamily="34" charset="0"/>
              </a:rPr>
              <a:t>Ідентифікація типів клітин у кожному кластері шляхом співставлення </a:t>
            </a:r>
            <a:r>
              <a:rPr lang="uk-UA" sz="1500" kern="100" dirty="0" err="1">
                <a:effectLst/>
                <a:latin typeface="Arial" panose="020B0604020202020204" pitchFamily="34" charset="0"/>
                <a:ea typeface="Aptos" panose="020B0004020202020204" pitchFamily="34" charset="0"/>
                <a:cs typeface="Arial" panose="020B0604020202020204" pitchFamily="34" charset="0"/>
              </a:rPr>
              <a:t>експресованих</a:t>
            </a:r>
            <a:r>
              <a:rPr lang="uk-UA" sz="1500" kern="100" dirty="0">
                <a:effectLst/>
                <a:latin typeface="Arial" panose="020B0604020202020204" pitchFamily="34" charset="0"/>
                <a:ea typeface="Aptos" panose="020B0004020202020204" pitchFamily="34" charset="0"/>
                <a:cs typeface="Arial" panose="020B0604020202020204" pitchFamily="34" charset="0"/>
              </a:rPr>
              <a:t> генів із відомими </a:t>
            </a:r>
            <a:r>
              <a:rPr lang="uk-UA" sz="1500" kern="100" dirty="0" err="1">
                <a:effectLst/>
                <a:latin typeface="Arial" panose="020B0604020202020204" pitchFamily="34" charset="0"/>
                <a:ea typeface="Aptos" panose="020B0004020202020204" pitchFamily="34" charset="0"/>
                <a:cs typeface="Arial" panose="020B0604020202020204" pitchFamily="34" charset="0"/>
              </a:rPr>
              <a:t>біомаркерами</a:t>
            </a:r>
            <a:r>
              <a:rPr lang="uk-UA" sz="1500" kern="100" dirty="0">
                <a:effectLst/>
                <a:latin typeface="Arial" panose="020B0604020202020204" pitchFamily="34" charset="0"/>
                <a:ea typeface="Aptos" panose="020B0004020202020204" pitchFamily="34" charset="0"/>
                <a:cs typeface="Arial" panose="020B0604020202020204" pitchFamily="34" charset="0"/>
              </a:rPr>
              <a:t>.</a:t>
            </a:r>
          </a:p>
          <a:p>
            <a:pPr marL="342900" lvl="0" indent="-342900">
              <a:buFont typeface="+mj-lt"/>
              <a:buAutoNum type="arabicPeriod"/>
              <a:tabLst>
                <a:tab pos="4572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Диференційний аналіз експресії</a:t>
            </a:r>
            <a:r>
              <a:rPr lang="uk-UA" sz="1500" kern="100" dirty="0">
                <a:effectLst/>
                <a:latin typeface="Arial" panose="020B0604020202020204" pitchFamily="34" charset="0"/>
                <a:ea typeface="Aptos" panose="020B0004020202020204" pitchFamily="34" charset="0"/>
                <a:cs typeface="Arial" panose="020B0604020202020204" pitchFamily="34" charset="0"/>
              </a:rPr>
              <a:t>:</a:t>
            </a:r>
          </a:p>
          <a:p>
            <a:pPr marL="742950" lvl="1" indent="-285750">
              <a:buSzPts val="1000"/>
              <a:buFont typeface="Courier New" panose="02070309020205020404" pitchFamily="49" charset="0"/>
              <a:buChar char="o"/>
              <a:tabLst>
                <a:tab pos="914400" algn="l"/>
              </a:tabLst>
            </a:pPr>
            <a:r>
              <a:rPr lang="uk-UA" sz="1500" kern="100" dirty="0">
                <a:effectLst/>
                <a:latin typeface="Arial" panose="020B0604020202020204" pitchFamily="34" charset="0"/>
                <a:ea typeface="Aptos" panose="020B0004020202020204" pitchFamily="34" charset="0"/>
                <a:cs typeface="Arial" panose="020B0604020202020204" pitchFamily="34" charset="0"/>
              </a:rPr>
              <a:t>Пошук генів, експресія яких відрізняється між кластерами або умовами (опромінені, контроль).</a:t>
            </a:r>
          </a:p>
          <a:p>
            <a:pPr marL="342900" lvl="0" indent="-342900">
              <a:buFont typeface="+mj-lt"/>
              <a:buAutoNum type="arabicPeriod"/>
              <a:tabLst>
                <a:tab pos="4572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Функціональний аналіз</a:t>
            </a:r>
            <a:r>
              <a:rPr lang="uk-UA" sz="1500" kern="100" dirty="0">
                <a:effectLst/>
                <a:latin typeface="Arial" panose="020B0604020202020204" pitchFamily="34" charset="0"/>
                <a:ea typeface="Aptos" panose="020B0004020202020204" pitchFamily="34" charset="0"/>
                <a:cs typeface="Arial" panose="020B0604020202020204" pitchFamily="34" charset="0"/>
              </a:rPr>
              <a:t>:</a:t>
            </a:r>
          </a:p>
          <a:p>
            <a:pPr marL="742950" lvl="1" indent="-285750">
              <a:buSzPts val="1000"/>
              <a:buFont typeface="Courier New" panose="02070309020205020404" pitchFamily="49" charset="0"/>
              <a:buChar char="o"/>
              <a:tabLst>
                <a:tab pos="914400" algn="l"/>
              </a:tabLst>
            </a:pPr>
            <a:r>
              <a:rPr lang="uk-UA" sz="1500" kern="100" dirty="0">
                <a:effectLst/>
                <a:latin typeface="Arial" panose="020B0604020202020204" pitchFamily="34" charset="0"/>
                <a:ea typeface="Aptos" panose="020B0004020202020204" pitchFamily="34" charset="0"/>
                <a:cs typeface="Arial" panose="020B0604020202020204" pitchFamily="34" charset="0"/>
              </a:rPr>
              <a:t>Інтерпретація біологічних функцій за допомогою таких інструментів, як </a:t>
            </a:r>
            <a:r>
              <a:rPr lang="uk-UA" sz="1500" kern="100" dirty="0" err="1">
                <a:effectLst/>
                <a:latin typeface="Arial" panose="020B0604020202020204" pitchFamily="34" charset="0"/>
                <a:ea typeface="Aptos" panose="020B0004020202020204" pitchFamily="34" charset="0"/>
                <a:cs typeface="Arial" panose="020B0604020202020204" pitchFamily="34" charset="0"/>
              </a:rPr>
              <a:t>Gene</a:t>
            </a:r>
            <a:r>
              <a:rPr lang="uk-UA" sz="1500" kern="100" dirty="0">
                <a:effectLst/>
                <a:latin typeface="Arial" panose="020B0604020202020204" pitchFamily="34" charset="0"/>
                <a:ea typeface="Aptos" panose="020B0004020202020204" pitchFamily="34" charset="0"/>
                <a:cs typeface="Arial" panose="020B0604020202020204" pitchFamily="34" charset="0"/>
              </a:rPr>
              <a:t> </a:t>
            </a:r>
            <a:r>
              <a:rPr lang="uk-UA" sz="1500" kern="100" dirty="0" err="1">
                <a:effectLst/>
                <a:latin typeface="Arial" panose="020B0604020202020204" pitchFamily="34" charset="0"/>
                <a:ea typeface="Aptos" panose="020B0004020202020204" pitchFamily="34" charset="0"/>
                <a:cs typeface="Arial" panose="020B0604020202020204" pitchFamily="34" charset="0"/>
              </a:rPr>
              <a:t>Ontology</a:t>
            </a:r>
            <a:r>
              <a:rPr lang="uk-UA" sz="1500" kern="100" dirty="0">
                <a:effectLst/>
                <a:latin typeface="Arial" panose="020B0604020202020204" pitchFamily="34" charset="0"/>
                <a:ea typeface="Aptos" panose="020B0004020202020204" pitchFamily="34" charset="0"/>
                <a:cs typeface="Arial" panose="020B0604020202020204" pitchFamily="34" charset="0"/>
              </a:rPr>
              <a:t> (GO) або </a:t>
            </a:r>
            <a:r>
              <a:rPr lang="uk-UA" sz="1500" kern="100" dirty="0" err="1">
                <a:effectLst/>
                <a:latin typeface="Arial" panose="020B0604020202020204" pitchFamily="34" charset="0"/>
                <a:ea typeface="Aptos" panose="020B0004020202020204" pitchFamily="34" charset="0"/>
                <a:cs typeface="Arial" panose="020B0604020202020204" pitchFamily="34" charset="0"/>
              </a:rPr>
              <a:t>Pathway</a:t>
            </a:r>
            <a:r>
              <a:rPr lang="uk-UA" sz="1500" kern="100" dirty="0">
                <a:effectLst/>
                <a:latin typeface="Arial" panose="020B0604020202020204" pitchFamily="34" charset="0"/>
                <a:ea typeface="Aptos" panose="020B0004020202020204" pitchFamily="34" charset="0"/>
                <a:cs typeface="Arial" panose="020B0604020202020204" pitchFamily="34" charset="0"/>
              </a:rPr>
              <a:t> </a:t>
            </a:r>
            <a:r>
              <a:rPr lang="uk-UA" sz="1500" kern="100" dirty="0" err="1">
                <a:effectLst/>
                <a:latin typeface="Arial" panose="020B0604020202020204" pitchFamily="34" charset="0"/>
                <a:ea typeface="Aptos" panose="020B0004020202020204" pitchFamily="34" charset="0"/>
                <a:cs typeface="Arial" panose="020B0604020202020204" pitchFamily="34" charset="0"/>
              </a:rPr>
              <a:t>Enrichment</a:t>
            </a:r>
            <a:r>
              <a:rPr lang="uk-UA" sz="1500" kern="100" dirty="0">
                <a:effectLst/>
                <a:latin typeface="Arial" panose="020B0604020202020204" pitchFamily="34" charset="0"/>
                <a:ea typeface="Aptos" panose="020B0004020202020204" pitchFamily="34" charset="0"/>
                <a:cs typeface="Arial" panose="020B0604020202020204" pitchFamily="34" charset="0"/>
              </a:rPr>
              <a:t>.</a:t>
            </a:r>
          </a:p>
          <a:p>
            <a:pPr marL="342900" lvl="0" indent="-342900">
              <a:buFont typeface="+mj-lt"/>
              <a:buAutoNum type="arabicPeriod"/>
              <a:tabLst>
                <a:tab pos="457200" algn="l"/>
              </a:tabLst>
            </a:pPr>
            <a:r>
              <a:rPr lang="uk-UA" sz="1500" b="1" kern="100" dirty="0">
                <a:effectLst/>
                <a:latin typeface="Arial" panose="020B0604020202020204" pitchFamily="34" charset="0"/>
                <a:ea typeface="Aptos" panose="020B0004020202020204" pitchFamily="34" charset="0"/>
                <a:cs typeface="Arial" panose="020B0604020202020204" pitchFamily="34" charset="0"/>
              </a:rPr>
              <a:t>Візуалізація результатів</a:t>
            </a:r>
            <a:r>
              <a:rPr lang="uk-UA" sz="1500" kern="100" dirty="0">
                <a:effectLst/>
                <a:latin typeface="Arial" panose="020B0604020202020204" pitchFamily="34" charset="0"/>
                <a:ea typeface="Aptos" panose="020B0004020202020204" pitchFamily="34" charset="0"/>
                <a:cs typeface="Arial" panose="020B0604020202020204" pitchFamily="34" charset="0"/>
              </a:rPr>
              <a:t>:</a:t>
            </a:r>
          </a:p>
          <a:p>
            <a:pPr marL="742950" lvl="1" indent="-285750">
              <a:buSzPts val="1000"/>
              <a:buFont typeface="Courier New" panose="02070309020205020404" pitchFamily="49" charset="0"/>
              <a:buChar char="o"/>
              <a:tabLst>
                <a:tab pos="914400" algn="l"/>
              </a:tabLst>
            </a:pPr>
            <a:r>
              <a:rPr lang="uk-UA" sz="1500" kern="100" dirty="0">
                <a:effectLst/>
                <a:latin typeface="Arial" panose="020B0604020202020204" pitchFamily="34" charset="0"/>
                <a:ea typeface="Aptos" panose="020B0004020202020204" pitchFamily="34" charset="0"/>
                <a:cs typeface="Arial" panose="020B0604020202020204" pitchFamily="34" charset="0"/>
              </a:rPr>
              <a:t>Побудова теплових карт, графіків експресії генів, кластеризації та розподілу клітин.</a:t>
            </a:r>
          </a:p>
        </p:txBody>
      </p:sp>
      <p:pic>
        <p:nvPicPr>
          <p:cNvPr id="7" name="Рисунок 6" descr="Зображення, що містить текст, трикутник, ряд, Шрифт&#10;&#10;Вміст, створений ШІ, може бути неправильним.">
            <a:extLst>
              <a:ext uri="{FF2B5EF4-FFF2-40B4-BE49-F238E27FC236}">
                <a16:creationId xmlns:a16="http://schemas.microsoft.com/office/drawing/2014/main" id="{D7532BAD-C554-3E2C-C79E-1CD9E0CED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1740" y="112557"/>
            <a:ext cx="635045" cy="634588"/>
          </a:xfrm>
          <a:prstGeom prst="rect">
            <a:avLst/>
          </a:prstGeom>
        </p:spPr>
      </p:pic>
    </p:spTree>
    <p:extLst>
      <p:ext uri="{BB962C8B-B14F-4D97-AF65-F5344CB8AC3E}">
        <p14:creationId xmlns:p14="http://schemas.microsoft.com/office/powerpoint/2010/main" val="1381072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FE8F-0096-146B-7580-D69D2D7CC00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5605D8-657D-12A6-537E-DD7DF0EB705A}"/>
              </a:ext>
            </a:extLst>
          </p:cNvPr>
          <p:cNvSpPr>
            <a:spLocks noGrp="1"/>
          </p:cNvSpPr>
          <p:nvPr>
            <p:ph type="ctrTitle"/>
          </p:nvPr>
        </p:nvSpPr>
        <p:spPr>
          <a:xfrm>
            <a:off x="562283" y="3902588"/>
            <a:ext cx="7772400" cy="2387600"/>
          </a:xfrm>
        </p:spPr>
        <p:txBody>
          <a:bodyPr>
            <a:normAutofit fontScale="90000"/>
          </a:bodyPr>
          <a:lstStyle/>
          <a:p>
            <a:r>
              <a:rPr lang="en-GB" sz="4400" dirty="0">
                <a:latin typeface="Arial" panose="020B0604020202020204" pitchFamily="34" charset="0"/>
                <a:cs typeface="Arial" panose="020B0604020202020204" pitchFamily="34" charset="0"/>
              </a:rPr>
              <a:t>GSE206426</a:t>
            </a:r>
            <a:r>
              <a:rPr lang="uk-UA" dirty="0">
                <a:latin typeface="Arial" panose="020B0604020202020204" pitchFamily="34" charset="0"/>
                <a:cs typeface="Arial" panose="020B0604020202020204" pitchFamily="34" charset="0"/>
              </a:rPr>
              <a:t>,</a:t>
            </a:r>
            <a:br>
              <a:rPr lang="uk-UA" dirty="0">
                <a:latin typeface="Arial" panose="020B0604020202020204" pitchFamily="34" charset="0"/>
                <a:cs typeface="Arial" panose="020B0604020202020204" pitchFamily="34" charset="0"/>
              </a:rPr>
            </a:br>
            <a:r>
              <a:rPr lang="en-GB" sz="4400" dirty="0">
                <a:latin typeface="Arial" panose="020B0604020202020204" pitchFamily="34" charset="0"/>
                <a:cs typeface="Arial" panose="020B0604020202020204" pitchFamily="34" charset="0"/>
                <a:hlinkClick r:id="rId2"/>
              </a:rPr>
              <a:t>https://www.ncbi.nlm.nih.gov/geo/query/acc.cgi?acc=GSE206426</a:t>
            </a:r>
            <a:r>
              <a:rPr lang="en-GB" sz="4400" dirty="0">
                <a:latin typeface="Arial" panose="020B0604020202020204" pitchFamily="34" charset="0"/>
                <a:cs typeface="Arial" panose="020B0604020202020204" pitchFamily="34" charset="0"/>
              </a:rPr>
              <a:t> </a:t>
            </a:r>
            <a:br>
              <a:rPr lang="uk-UA" sz="4400" dirty="0">
                <a:latin typeface="Arial" panose="020B0604020202020204" pitchFamily="34" charset="0"/>
                <a:cs typeface="Arial" panose="020B0604020202020204" pitchFamily="34" charset="0"/>
              </a:rPr>
            </a:br>
            <a:br>
              <a:rPr lang="uk-UA" sz="4400" dirty="0">
                <a:latin typeface="Arial" panose="020B0604020202020204" pitchFamily="34" charset="0"/>
                <a:cs typeface="Arial" panose="020B0604020202020204" pitchFamily="34" charset="0"/>
              </a:rPr>
            </a:br>
            <a:endParaRPr lang="en-US" dirty="0"/>
          </a:p>
        </p:txBody>
      </p:sp>
      <p:sp>
        <p:nvSpPr>
          <p:cNvPr id="3" name="Заголовок 1">
            <a:extLst>
              <a:ext uri="{FF2B5EF4-FFF2-40B4-BE49-F238E27FC236}">
                <a16:creationId xmlns:a16="http://schemas.microsoft.com/office/drawing/2014/main" id="{BD3B9F61-D3AE-EFB4-B5D2-F107FA27572D}"/>
              </a:ext>
            </a:extLst>
          </p:cNvPr>
          <p:cNvSpPr txBox="1">
            <a:spLocks/>
          </p:cNvSpPr>
          <p:nvPr/>
        </p:nvSpPr>
        <p:spPr>
          <a:xfrm>
            <a:off x="562283" y="567812"/>
            <a:ext cx="7886700" cy="235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uk-UA" b="1" dirty="0"/>
              <a:t>Марія, Анна</a:t>
            </a:r>
            <a:br>
              <a:rPr lang="uk-UA" b="1" dirty="0"/>
            </a:br>
            <a:r>
              <a:rPr lang="uk-UA" u="sng" dirty="0"/>
              <a:t>датасет клітин миші</a:t>
            </a:r>
            <a:r>
              <a:rPr lang="uk-UA" dirty="0"/>
              <a:t>.</a:t>
            </a:r>
          </a:p>
          <a:p>
            <a:pPr algn="ctr"/>
            <a:endParaRPr lang="uk-UA" dirty="0"/>
          </a:p>
        </p:txBody>
      </p:sp>
    </p:spTree>
    <p:extLst>
      <p:ext uri="{BB962C8B-B14F-4D97-AF65-F5344CB8AC3E}">
        <p14:creationId xmlns:p14="http://schemas.microsoft.com/office/powerpoint/2010/main" val="362104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_classes\DAAD2025_course_single_cell_analysis\MG\clean_plot.png"/>
          <p:cNvPicPr>
            <a:picLocks noChangeAspect="1" noChangeArrowheads="1"/>
          </p:cNvPicPr>
          <p:nvPr/>
        </p:nvPicPr>
        <p:blipFill>
          <a:blip r:embed="rId2" cstate="print"/>
          <a:srcRect/>
          <a:stretch>
            <a:fillRect/>
          </a:stretch>
        </p:blipFill>
        <p:spPr bwMode="auto">
          <a:xfrm>
            <a:off x="609600" y="3810000"/>
            <a:ext cx="4198056" cy="2590800"/>
          </a:xfrm>
          <a:prstGeom prst="rect">
            <a:avLst/>
          </a:prstGeom>
          <a:noFill/>
        </p:spPr>
      </p:pic>
      <p:sp>
        <p:nvSpPr>
          <p:cNvPr id="5" name="Прямоугольник 4"/>
          <p:cNvSpPr/>
          <p:nvPr/>
        </p:nvSpPr>
        <p:spPr>
          <a:xfrm>
            <a:off x="457200" y="304800"/>
            <a:ext cx="8305800" cy="923330"/>
          </a:xfrm>
          <a:prstGeom prst="rect">
            <a:avLst/>
          </a:prstGeom>
        </p:spPr>
        <p:txBody>
          <a:bodyPr wrap="square">
            <a:spAutoFit/>
          </a:bodyPr>
          <a:lstStyle/>
          <a:p>
            <a:r>
              <a:rPr lang="en-US" b="1" dirty="0"/>
              <a:t>Original research article</a:t>
            </a:r>
            <a:r>
              <a:rPr lang="en-US" dirty="0"/>
              <a:t>: Ma </a:t>
            </a:r>
            <a:r>
              <a:rPr lang="en-US" dirty="0" err="1"/>
              <a:t>Luyu</a:t>
            </a:r>
            <a:r>
              <a:rPr lang="en-US" dirty="0"/>
              <a:t> et al. A Study on the </a:t>
            </a:r>
            <a:r>
              <a:rPr lang="en-US" dirty="0" err="1"/>
              <a:t>Radiosensitivity</a:t>
            </a:r>
            <a:r>
              <a:rPr lang="en-US" dirty="0"/>
              <a:t> of Radiation-Induced Lung Injury at the Acute Phase Based on Single-Cell </a:t>
            </a:r>
            <a:r>
              <a:rPr lang="en-US" dirty="0" err="1"/>
              <a:t>Transcriptomics</a:t>
            </a:r>
            <a:r>
              <a:rPr lang="en-US" dirty="0"/>
              <a:t>. Frontiers in Immunology, 13 - 2022</a:t>
            </a:r>
            <a:endParaRPr lang="ru-RU" dirty="0"/>
          </a:p>
        </p:txBody>
      </p:sp>
      <p:sp>
        <p:nvSpPr>
          <p:cNvPr id="7" name="TextBox 6"/>
          <p:cNvSpPr txBox="1"/>
          <p:nvPr/>
        </p:nvSpPr>
        <p:spPr>
          <a:xfrm>
            <a:off x="533400" y="1295400"/>
            <a:ext cx="8153400" cy="2308324"/>
          </a:xfrm>
          <a:prstGeom prst="rect">
            <a:avLst/>
          </a:prstGeom>
          <a:noFill/>
        </p:spPr>
        <p:txBody>
          <a:bodyPr wrap="square" rtlCol="0">
            <a:spAutoFit/>
          </a:bodyPr>
          <a:lstStyle/>
          <a:p>
            <a:r>
              <a:rPr lang="en-US" dirty="0"/>
              <a:t>2 mouse lines: </a:t>
            </a:r>
            <a:r>
              <a:rPr lang="en-US" b="1" dirty="0"/>
              <a:t>C57BL/6N</a:t>
            </a:r>
            <a:r>
              <a:rPr lang="en-US" dirty="0"/>
              <a:t> and </a:t>
            </a:r>
            <a:r>
              <a:rPr lang="en-US" b="1" dirty="0"/>
              <a:t>C3H/</a:t>
            </a:r>
            <a:r>
              <a:rPr lang="en-US" b="1" dirty="0" err="1"/>
              <a:t>HeN</a:t>
            </a:r>
            <a:endParaRPr lang="en-US" b="1" dirty="0"/>
          </a:p>
          <a:p>
            <a:r>
              <a:rPr lang="en-US" dirty="0"/>
              <a:t>2 mouse from each line: 1 - </a:t>
            </a:r>
            <a:r>
              <a:rPr lang="en-US" dirty="0" err="1"/>
              <a:t>thoratic</a:t>
            </a:r>
            <a:r>
              <a:rPr lang="en-US" dirty="0"/>
              <a:t> irradiation, 1 - negative control</a:t>
            </a:r>
          </a:p>
          <a:p>
            <a:r>
              <a:rPr lang="en-US" dirty="0"/>
              <a:t>Lung samples on day 1 post irradiation (n = 1 for each group)</a:t>
            </a:r>
          </a:p>
          <a:p>
            <a:r>
              <a:rPr lang="en-US" dirty="0" err="1"/>
              <a:t>Transcriptome</a:t>
            </a:r>
            <a:r>
              <a:rPr lang="en-US" dirty="0"/>
              <a:t> sequencing analysis: </a:t>
            </a:r>
            <a:r>
              <a:rPr lang="en-US" b="1" dirty="0"/>
              <a:t>10x Genomics </a:t>
            </a:r>
            <a:r>
              <a:rPr lang="en-US" dirty="0"/>
              <a:t>platform. Deep sequencing: </a:t>
            </a:r>
            <a:r>
              <a:rPr lang="en-US" b="1" dirty="0" err="1"/>
              <a:t>Illumina</a:t>
            </a:r>
            <a:r>
              <a:rPr lang="en-US" b="1" dirty="0"/>
              <a:t> </a:t>
            </a:r>
            <a:r>
              <a:rPr lang="en-US" b="1" dirty="0" err="1"/>
              <a:t>HiSeq</a:t>
            </a:r>
            <a:r>
              <a:rPr lang="en-US" b="1" dirty="0"/>
              <a:t> 3000. </a:t>
            </a:r>
            <a:r>
              <a:rPr lang="en-US" dirty="0" err="1"/>
              <a:t>Demultiplex</a:t>
            </a:r>
            <a:r>
              <a:rPr lang="en-US" dirty="0"/>
              <a:t> the raw files into FASTQ files, extract barcodes, and align the reads from droplet-based </a:t>
            </a:r>
            <a:r>
              <a:rPr lang="en-US" dirty="0" err="1"/>
              <a:t>scRNA-seq</a:t>
            </a:r>
            <a:r>
              <a:rPr lang="en-US" dirty="0"/>
              <a:t> to the reference mouse genome: </a:t>
            </a:r>
            <a:r>
              <a:rPr lang="en-US" b="1" dirty="0"/>
              <a:t>10x Genomics Cell Ranger software (v 2.2.0) =&gt; UMI counts </a:t>
            </a:r>
            <a:r>
              <a:rPr lang="en-US" dirty="0"/>
              <a:t>for about  </a:t>
            </a:r>
            <a:r>
              <a:rPr lang="en-US" b="1" dirty="0"/>
              <a:t>18,500</a:t>
            </a:r>
            <a:r>
              <a:rPr lang="en-US" dirty="0"/>
              <a:t> single-cell transcripts</a:t>
            </a:r>
            <a:endParaRPr lang="ru-RU" dirty="0"/>
          </a:p>
        </p:txBody>
      </p:sp>
      <p:sp>
        <p:nvSpPr>
          <p:cNvPr id="8" name="TextBox 7"/>
          <p:cNvSpPr txBox="1"/>
          <p:nvPr/>
        </p:nvSpPr>
        <p:spPr>
          <a:xfrm>
            <a:off x="4953000" y="3810001"/>
            <a:ext cx="3886200" cy="646331"/>
          </a:xfrm>
          <a:prstGeom prst="rect">
            <a:avLst/>
          </a:prstGeom>
          <a:noFill/>
        </p:spPr>
        <p:txBody>
          <a:bodyPr wrap="square" rtlCol="0">
            <a:spAutoFit/>
          </a:bodyPr>
          <a:lstStyle/>
          <a:p>
            <a:r>
              <a:rPr lang="en-US" dirty="0"/>
              <a:t>Seurat object</a:t>
            </a:r>
            <a:br>
              <a:rPr lang="en-US" dirty="0"/>
            </a:br>
            <a:r>
              <a:rPr lang="en-US" dirty="0"/>
              <a:t>cells &gt;3, 200 &lt; features &lt; 6000, </a:t>
            </a:r>
            <a:r>
              <a:rPr lang="en-US" dirty="0" err="1"/>
              <a:t>mt</a:t>
            </a:r>
            <a:r>
              <a:rPr lang="en-US" dirty="0"/>
              <a:t>&lt; 5%</a:t>
            </a:r>
            <a:endParaRPr lang="ru-RU"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_classes\DAAD2025_course_single_cell_analysis\MG\C3HEC.png"/>
          <p:cNvPicPr>
            <a:picLocks noChangeAspect="1" noChangeArrowheads="1"/>
          </p:cNvPicPr>
          <p:nvPr/>
        </p:nvPicPr>
        <p:blipFill>
          <a:blip r:embed="rId2" cstate="print"/>
          <a:srcRect/>
          <a:stretch>
            <a:fillRect/>
          </a:stretch>
        </p:blipFill>
        <p:spPr bwMode="auto">
          <a:xfrm>
            <a:off x="0" y="609600"/>
            <a:ext cx="4197350" cy="2594927"/>
          </a:xfrm>
          <a:prstGeom prst="rect">
            <a:avLst/>
          </a:prstGeom>
          <a:noFill/>
        </p:spPr>
      </p:pic>
      <p:sp>
        <p:nvSpPr>
          <p:cNvPr id="6" name="TextBox 5"/>
          <p:cNvSpPr txBox="1"/>
          <p:nvPr/>
        </p:nvSpPr>
        <p:spPr>
          <a:xfrm>
            <a:off x="304800" y="304800"/>
            <a:ext cx="1067921" cy="369332"/>
          </a:xfrm>
          <a:prstGeom prst="rect">
            <a:avLst/>
          </a:prstGeom>
          <a:noFill/>
        </p:spPr>
        <p:txBody>
          <a:bodyPr wrap="none" rtlCol="0">
            <a:spAutoFit/>
          </a:bodyPr>
          <a:lstStyle/>
          <a:p>
            <a:r>
              <a:rPr lang="en-US" dirty="0"/>
              <a:t>C3H/</a:t>
            </a:r>
            <a:r>
              <a:rPr lang="en-US" dirty="0" err="1"/>
              <a:t>HeN</a:t>
            </a:r>
            <a:endParaRPr lang="ru-RU" dirty="0"/>
          </a:p>
        </p:txBody>
      </p:sp>
      <p:pic>
        <p:nvPicPr>
          <p:cNvPr id="1027" name="Picture 3" descr="F:\R_classes\DAAD2025_course_single_cell_analysis\MG\C3Hraw_clusters.png"/>
          <p:cNvPicPr>
            <a:picLocks noChangeAspect="1" noChangeArrowheads="1"/>
          </p:cNvPicPr>
          <p:nvPr/>
        </p:nvPicPr>
        <p:blipFill>
          <a:blip r:embed="rId3" cstate="print"/>
          <a:srcRect/>
          <a:stretch>
            <a:fillRect/>
          </a:stretch>
        </p:blipFill>
        <p:spPr bwMode="auto">
          <a:xfrm>
            <a:off x="0" y="3733800"/>
            <a:ext cx="4806950" cy="2971800"/>
          </a:xfrm>
          <a:prstGeom prst="rect">
            <a:avLst/>
          </a:prstGeom>
          <a:noFill/>
        </p:spPr>
      </p:pic>
      <p:pic>
        <p:nvPicPr>
          <p:cNvPr id="1028" name="Picture 4" descr="F:\R_classes\DAAD2025_course_single_cell_analysis\MG\C3Hcell_types.png"/>
          <p:cNvPicPr>
            <a:picLocks noChangeAspect="1" noChangeArrowheads="1"/>
          </p:cNvPicPr>
          <p:nvPr/>
        </p:nvPicPr>
        <p:blipFill>
          <a:blip r:embed="rId4" cstate="print"/>
          <a:srcRect/>
          <a:stretch>
            <a:fillRect/>
          </a:stretch>
        </p:blipFill>
        <p:spPr bwMode="auto">
          <a:xfrm>
            <a:off x="4267200" y="304800"/>
            <a:ext cx="4724400" cy="2971800"/>
          </a:xfrm>
          <a:prstGeom prst="rect">
            <a:avLst/>
          </a:prstGeom>
          <a:noFill/>
        </p:spPr>
      </p:pic>
      <p:pic>
        <p:nvPicPr>
          <p:cNvPr id="1029" name="Picture 5" descr="F:\R_classes\DAAD2025_course_single_cell_analysis\MG\C3Hcluster_mapped.png"/>
          <p:cNvPicPr>
            <a:picLocks noChangeAspect="1" noChangeArrowheads="1"/>
          </p:cNvPicPr>
          <p:nvPr/>
        </p:nvPicPr>
        <p:blipFill>
          <a:blip r:embed="rId5" cstate="print"/>
          <a:srcRect/>
          <a:stretch>
            <a:fillRect/>
          </a:stretch>
        </p:blipFill>
        <p:spPr bwMode="auto">
          <a:xfrm>
            <a:off x="4337050" y="3657600"/>
            <a:ext cx="4806950" cy="29718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52400"/>
            <a:ext cx="1120820" cy="369332"/>
          </a:xfrm>
          <a:prstGeom prst="rect">
            <a:avLst/>
          </a:prstGeom>
          <a:noFill/>
        </p:spPr>
        <p:txBody>
          <a:bodyPr wrap="none" rtlCol="0">
            <a:spAutoFit/>
          </a:bodyPr>
          <a:lstStyle/>
          <a:p>
            <a:r>
              <a:rPr lang="en-US" dirty="0"/>
              <a:t>C57BL/6N</a:t>
            </a:r>
            <a:endParaRPr lang="ru-RU" dirty="0"/>
          </a:p>
        </p:txBody>
      </p:sp>
      <p:pic>
        <p:nvPicPr>
          <p:cNvPr id="2050" name="Picture 2" descr="F:\R_classes\DAAD2025_course_single_cell_analysis\MG\C57EC.png"/>
          <p:cNvPicPr>
            <a:picLocks noChangeAspect="1" noChangeArrowheads="1"/>
          </p:cNvPicPr>
          <p:nvPr/>
        </p:nvPicPr>
        <p:blipFill>
          <a:blip r:embed="rId2" cstate="print"/>
          <a:srcRect/>
          <a:stretch>
            <a:fillRect/>
          </a:stretch>
        </p:blipFill>
        <p:spPr bwMode="auto">
          <a:xfrm>
            <a:off x="0" y="457200"/>
            <a:ext cx="4572000" cy="2971800"/>
          </a:xfrm>
          <a:prstGeom prst="rect">
            <a:avLst/>
          </a:prstGeom>
          <a:noFill/>
        </p:spPr>
      </p:pic>
      <p:pic>
        <p:nvPicPr>
          <p:cNvPr id="2051" name="Picture 3" descr="F:\R_classes\DAAD2025_course_single_cell_analysis\MG\C57raw_clusters.png"/>
          <p:cNvPicPr>
            <a:picLocks noChangeAspect="1" noChangeArrowheads="1"/>
          </p:cNvPicPr>
          <p:nvPr/>
        </p:nvPicPr>
        <p:blipFill>
          <a:blip r:embed="rId3" cstate="print"/>
          <a:srcRect/>
          <a:stretch>
            <a:fillRect/>
          </a:stretch>
        </p:blipFill>
        <p:spPr bwMode="auto">
          <a:xfrm>
            <a:off x="0" y="3886200"/>
            <a:ext cx="4806950" cy="2971800"/>
          </a:xfrm>
          <a:prstGeom prst="rect">
            <a:avLst/>
          </a:prstGeom>
          <a:noFill/>
        </p:spPr>
      </p:pic>
      <p:pic>
        <p:nvPicPr>
          <p:cNvPr id="2052" name="Picture 4" descr="F:\R_classes\DAAD2025_course_single_cell_analysis\MG\C57cell_types.png"/>
          <p:cNvPicPr>
            <a:picLocks noChangeAspect="1" noChangeArrowheads="1"/>
          </p:cNvPicPr>
          <p:nvPr/>
        </p:nvPicPr>
        <p:blipFill>
          <a:blip r:embed="rId4" cstate="print"/>
          <a:srcRect/>
          <a:stretch>
            <a:fillRect/>
          </a:stretch>
        </p:blipFill>
        <p:spPr bwMode="auto">
          <a:xfrm>
            <a:off x="4337050" y="457200"/>
            <a:ext cx="4806950" cy="2971800"/>
          </a:xfrm>
          <a:prstGeom prst="rect">
            <a:avLst/>
          </a:prstGeom>
          <a:noFill/>
        </p:spPr>
      </p:pic>
      <p:pic>
        <p:nvPicPr>
          <p:cNvPr id="2053" name="Picture 5" descr="F:\R_classes\DAAD2025_course_single_cell_analysis\MG\C57clusters_mapped.png"/>
          <p:cNvPicPr>
            <a:picLocks noChangeAspect="1" noChangeArrowheads="1"/>
          </p:cNvPicPr>
          <p:nvPr/>
        </p:nvPicPr>
        <p:blipFill>
          <a:blip r:embed="rId5" cstate="print"/>
          <a:srcRect/>
          <a:stretch>
            <a:fillRect/>
          </a:stretch>
        </p:blipFill>
        <p:spPr bwMode="auto">
          <a:xfrm>
            <a:off x="4337050" y="3886200"/>
            <a:ext cx="4806950" cy="29718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7F88492C-7607-3BE1-EA23-BECDF1F75CA5}"/>
              </a:ext>
            </a:extLst>
          </p:cNvPr>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Тема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Офіс">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1236</Words>
  <Application>Microsoft Office PowerPoint</Application>
  <PresentationFormat>On-screen Show (4:3)</PresentationFormat>
  <Paragraphs>119</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Courier New</vt:lpstr>
      <vt:lpstr>helvetica</vt:lpstr>
      <vt:lpstr>Тема Office</vt:lpstr>
      <vt:lpstr>Дослідження змін, спричинених опроміненням  (scRNA seq analysis)  Team 7</vt:lpstr>
      <vt:lpstr>Моделі та схеми експериментів</vt:lpstr>
      <vt:lpstr>Основні питання аналізу</vt:lpstr>
      <vt:lpstr>Ключові етапи проведеного аналізу</vt:lpstr>
      <vt:lpstr>GSE206426, https://www.ncbi.nlm.nih.gov/geo/query/acc.cgi?acc=GSE206426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Заріна, датасет: 10963_Fcol_5GEX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Дмитро, датасет: 10997_PCaFcol_5GEX</vt:lpstr>
      <vt:lpstr>PowerPoint Presentation</vt:lpstr>
      <vt:lpstr>Очистка </vt:lpstr>
      <vt:lpstr>КЛАСТЕРИЗАЦІЯ </vt:lpstr>
      <vt:lpstr>Маркерні гени</vt:lpstr>
      <vt:lpstr>АНОТАЦІЯ КЛІТИН</vt:lpstr>
      <vt:lpstr>ФУНКЦІОНАЛЬНИЙ АНАЛІЗ(Gene Set Enrichment Analysis)</vt:lpstr>
      <vt:lpstr>PowerPoint Presentation</vt:lpstr>
      <vt:lpstr>Висновки</vt:lpstr>
      <vt:lpstr>Внесок учасників команди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Iats</dc:creator>
  <cp:lastModifiedBy>Nidoieva, Dr. Zarina</cp:lastModifiedBy>
  <cp:revision>131</cp:revision>
  <dcterms:created xsi:type="dcterms:W3CDTF">2025-04-19T21:38:57Z</dcterms:created>
  <dcterms:modified xsi:type="dcterms:W3CDTF">2025-04-22T16:17:55Z</dcterms:modified>
</cp:coreProperties>
</file>